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原田　裕希" initials="原田　裕希" lastIdx="2" clrIdx="0">
    <p:extLst>
      <p:ext uri="{19B8F6BF-5375-455C-9EA6-DF929625EA0E}">
        <p15:presenceInfo xmlns:p15="http://schemas.microsoft.com/office/powerpoint/2012/main" userId="S-1-5-21-862651770-1528272614-2010800665-3203" providerId="AD"/>
      </p:ext>
    </p:extLst>
  </p:cmAuthor>
  <p:cmAuthor id="2" name="福島県伊達市" initials="d" lastIdx="1" clrIdx="1">
    <p:extLst>
      <p:ext uri="{19B8F6BF-5375-455C-9EA6-DF929625EA0E}">
        <p15:presenceInfo xmlns:p15="http://schemas.microsoft.com/office/powerpoint/2012/main" userId="福島県伊達市"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FFFF00"/>
    <a:srgbClr val="0066FF"/>
    <a:srgbClr val="CCCCFF"/>
    <a:srgbClr val="FF0000"/>
    <a:srgbClr val="6666FF"/>
    <a:srgbClr val="00FF00"/>
    <a:srgbClr val="CC99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1593" autoAdjust="0"/>
    <p:restoredTop sz="94660"/>
  </p:normalViewPr>
  <p:slideViewPr>
    <p:cSldViewPr>
      <p:cViewPr varScale="1">
        <p:scale>
          <a:sx n="94" d="100"/>
          <a:sy n="94" d="100"/>
        </p:scale>
        <p:origin x="3864" y="96"/>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6967"/>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39" y="1"/>
            <a:ext cx="2949787" cy="496967"/>
          </a:xfrm>
          <a:prstGeom prst="rect">
            <a:avLst/>
          </a:prstGeom>
        </p:spPr>
        <p:txBody>
          <a:bodyPr vert="horz" lIns="91440" tIns="45720" rIns="91440" bIns="45720" rtlCol="0"/>
          <a:lstStyle>
            <a:lvl1pPr algn="r">
              <a:defRPr sz="1200"/>
            </a:lvl1pPr>
          </a:lstStyle>
          <a:p>
            <a:fld id="{56845603-2F77-478C-8B97-C7913A2077B1}" type="datetimeFigureOut">
              <a:rPr kumimoji="1" lang="ja-JP" altLang="en-US" smtClean="0"/>
              <a:t>2025/4/7</a:t>
            </a:fld>
            <a:endParaRPr kumimoji="1" lang="ja-JP" altLang="en-US" dirty="0"/>
          </a:p>
        </p:txBody>
      </p:sp>
      <p:sp>
        <p:nvSpPr>
          <p:cNvPr id="4" name="スライド イメージ プレースホルダー 3"/>
          <p:cNvSpPr>
            <a:spLocks noGrp="1" noRot="1" noChangeAspect="1"/>
          </p:cNvSpPr>
          <p:nvPr>
            <p:ph type="sldImg" idx="2"/>
          </p:nvPr>
        </p:nvSpPr>
        <p:spPr>
          <a:xfrm>
            <a:off x="2006600" y="746125"/>
            <a:ext cx="2794000" cy="3725863"/>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6"/>
            <a:ext cx="2949787" cy="496967"/>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39" y="9440646"/>
            <a:ext cx="2949787" cy="496967"/>
          </a:xfrm>
          <a:prstGeom prst="rect">
            <a:avLst/>
          </a:prstGeom>
        </p:spPr>
        <p:txBody>
          <a:bodyPr vert="horz" lIns="91440" tIns="45720" rIns="91440" bIns="45720" rtlCol="0" anchor="b"/>
          <a:lstStyle>
            <a:lvl1pPr algn="r">
              <a:defRPr sz="1200"/>
            </a:lvl1pPr>
          </a:lstStyle>
          <a:p>
            <a:fld id="{DCB44F7C-8CC4-410D-ABA7-8F68C377883B}" type="slidenum">
              <a:rPr kumimoji="1" lang="ja-JP" altLang="en-US" smtClean="0"/>
              <a:t>‹#›</a:t>
            </a:fld>
            <a:endParaRPr kumimoji="1" lang="ja-JP" altLang="en-US" dirty="0"/>
          </a:p>
        </p:txBody>
      </p:sp>
    </p:spTree>
    <p:extLst>
      <p:ext uri="{BB962C8B-B14F-4D97-AF65-F5344CB8AC3E}">
        <p14:creationId xmlns:p14="http://schemas.microsoft.com/office/powerpoint/2010/main" val="28300563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CB44F7C-8CC4-410D-ABA7-8F68C377883B}" type="slidenum">
              <a:rPr kumimoji="1" lang="ja-JP" altLang="en-US" smtClean="0"/>
              <a:t>1</a:t>
            </a:fld>
            <a:endParaRPr kumimoji="1" lang="ja-JP" altLang="en-US" dirty="0"/>
          </a:p>
        </p:txBody>
      </p:sp>
    </p:spTree>
    <p:extLst>
      <p:ext uri="{BB962C8B-B14F-4D97-AF65-F5344CB8AC3E}">
        <p14:creationId xmlns:p14="http://schemas.microsoft.com/office/powerpoint/2010/main" val="3178894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93F21E0-23FD-4EC3-80C9-9F27F2C0EB69}" type="datetimeFigureOut">
              <a:rPr kumimoji="1" lang="ja-JP" altLang="en-US" smtClean="0"/>
              <a:t>2025/4/7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B95EEF7D-18C6-4837-B044-4C248042BE02}" type="slidenum">
              <a:rPr kumimoji="1" lang="ja-JP" altLang="en-US" smtClean="0"/>
              <a:t>‹#›</a:t>
            </a:fld>
            <a:endParaRPr kumimoji="1" lang="ja-JP" altLang="en-US" dirty="0"/>
          </a:p>
        </p:txBody>
      </p:sp>
    </p:spTree>
    <p:extLst>
      <p:ext uri="{BB962C8B-B14F-4D97-AF65-F5344CB8AC3E}">
        <p14:creationId xmlns:p14="http://schemas.microsoft.com/office/powerpoint/2010/main" val="3184432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93F21E0-23FD-4EC3-80C9-9F27F2C0EB69}" type="datetimeFigureOut">
              <a:rPr kumimoji="1" lang="ja-JP" altLang="en-US" smtClean="0"/>
              <a:t>2025/4/7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B95EEF7D-18C6-4837-B044-4C248042BE02}" type="slidenum">
              <a:rPr kumimoji="1" lang="ja-JP" altLang="en-US" smtClean="0"/>
              <a:t>‹#›</a:t>
            </a:fld>
            <a:endParaRPr kumimoji="1" lang="ja-JP" altLang="en-US" dirty="0"/>
          </a:p>
        </p:txBody>
      </p:sp>
    </p:spTree>
    <p:extLst>
      <p:ext uri="{BB962C8B-B14F-4D97-AF65-F5344CB8AC3E}">
        <p14:creationId xmlns:p14="http://schemas.microsoft.com/office/powerpoint/2010/main" val="54464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93F21E0-23FD-4EC3-80C9-9F27F2C0EB69}" type="datetimeFigureOut">
              <a:rPr kumimoji="1" lang="ja-JP" altLang="en-US" smtClean="0"/>
              <a:t>2025/4/7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B95EEF7D-18C6-4837-B044-4C248042BE02}" type="slidenum">
              <a:rPr kumimoji="1" lang="ja-JP" altLang="en-US" smtClean="0"/>
              <a:t>‹#›</a:t>
            </a:fld>
            <a:endParaRPr kumimoji="1" lang="ja-JP" altLang="en-US" dirty="0"/>
          </a:p>
        </p:txBody>
      </p:sp>
    </p:spTree>
    <p:extLst>
      <p:ext uri="{BB962C8B-B14F-4D97-AF65-F5344CB8AC3E}">
        <p14:creationId xmlns:p14="http://schemas.microsoft.com/office/powerpoint/2010/main" val="585598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93F21E0-23FD-4EC3-80C9-9F27F2C0EB69}" type="datetimeFigureOut">
              <a:rPr kumimoji="1" lang="ja-JP" altLang="en-US" smtClean="0"/>
              <a:t>2025/4/7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B95EEF7D-18C6-4837-B044-4C248042BE02}" type="slidenum">
              <a:rPr kumimoji="1" lang="ja-JP" altLang="en-US" smtClean="0"/>
              <a:t>‹#›</a:t>
            </a:fld>
            <a:endParaRPr kumimoji="1" lang="ja-JP" altLang="en-US" dirty="0"/>
          </a:p>
        </p:txBody>
      </p:sp>
    </p:spTree>
    <p:extLst>
      <p:ext uri="{BB962C8B-B14F-4D97-AF65-F5344CB8AC3E}">
        <p14:creationId xmlns:p14="http://schemas.microsoft.com/office/powerpoint/2010/main" val="1575361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93F21E0-23FD-4EC3-80C9-9F27F2C0EB69}" type="datetimeFigureOut">
              <a:rPr kumimoji="1" lang="ja-JP" altLang="en-US" smtClean="0"/>
              <a:t>2025/4/7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B95EEF7D-18C6-4837-B044-4C248042BE02}" type="slidenum">
              <a:rPr kumimoji="1" lang="ja-JP" altLang="en-US" smtClean="0"/>
              <a:t>‹#›</a:t>
            </a:fld>
            <a:endParaRPr kumimoji="1" lang="ja-JP" altLang="en-US" dirty="0"/>
          </a:p>
        </p:txBody>
      </p:sp>
    </p:spTree>
    <p:extLst>
      <p:ext uri="{BB962C8B-B14F-4D97-AF65-F5344CB8AC3E}">
        <p14:creationId xmlns:p14="http://schemas.microsoft.com/office/powerpoint/2010/main" val="787869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93F21E0-23FD-4EC3-80C9-9F27F2C0EB69}" type="datetimeFigureOut">
              <a:rPr kumimoji="1" lang="ja-JP" altLang="en-US" smtClean="0"/>
              <a:t>2025/4/7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B95EEF7D-18C6-4837-B044-4C248042BE02}" type="slidenum">
              <a:rPr kumimoji="1" lang="ja-JP" altLang="en-US" smtClean="0"/>
              <a:t>‹#›</a:t>
            </a:fld>
            <a:endParaRPr kumimoji="1" lang="ja-JP" altLang="en-US" dirty="0"/>
          </a:p>
        </p:txBody>
      </p:sp>
    </p:spTree>
    <p:extLst>
      <p:ext uri="{BB962C8B-B14F-4D97-AF65-F5344CB8AC3E}">
        <p14:creationId xmlns:p14="http://schemas.microsoft.com/office/powerpoint/2010/main" val="3641617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93F21E0-23FD-4EC3-80C9-9F27F2C0EB69}" type="datetimeFigureOut">
              <a:rPr kumimoji="1" lang="ja-JP" altLang="en-US" smtClean="0"/>
              <a:t>2025/4/7</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B95EEF7D-18C6-4837-B044-4C248042BE02}" type="slidenum">
              <a:rPr kumimoji="1" lang="ja-JP" altLang="en-US" smtClean="0"/>
              <a:t>‹#›</a:t>
            </a:fld>
            <a:endParaRPr kumimoji="1" lang="ja-JP" altLang="en-US" dirty="0"/>
          </a:p>
        </p:txBody>
      </p:sp>
    </p:spTree>
    <p:extLst>
      <p:ext uri="{BB962C8B-B14F-4D97-AF65-F5344CB8AC3E}">
        <p14:creationId xmlns:p14="http://schemas.microsoft.com/office/powerpoint/2010/main" val="1031527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93F21E0-23FD-4EC3-80C9-9F27F2C0EB69}" type="datetimeFigureOut">
              <a:rPr kumimoji="1" lang="ja-JP" altLang="en-US" smtClean="0"/>
              <a:t>2025/4/7</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B95EEF7D-18C6-4837-B044-4C248042BE02}" type="slidenum">
              <a:rPr kumimoji="1" lang="ja-JP" altLang="en-US" smtClean="0"/>
              <a:t>‹#›</a:t>
            </a:fld>
            <a:endParaRPr kumimoji="1" lang="ja-JP" altLang="en-US" dirty="0"/>
          </a:p>
        </p:txBody>
      </p:sp>
    </p:spTree>
    <p:extLst>
      <p:ext uri="{BB962C8B-B14F-4D97-AF65-F5344CB8AC3E}">
        <p14:creationId xmlns:p14="http://schemas.microsoft.com/office/powerpoint/2010/main" val="3615460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93F21E0-23FD-4EC3-80C9-9F27F2C0EB69}" type="datetimeFigureOut">
              <a:rPr kumimoji="1" lang="ja-JP" altLang="en-US" smtClean="0"/>
              <a:t>2025/4/7</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B95EEF7D-18C6-4837-B044-4C248042BE02}" type="slidenum">
              <a:rPr kumimoji="1" lang="ja-JP" altLang="en-US" smtClean="0"/>
              <a:t>‹#›</a:t>
            </a:fld>
            <a:endParaRPr kumimoji="1" lang="ja-JP" altLang="en-US" dirty="0"/>
          </a:p>
        </p:txBody>
      </p:sp>
    </p:spTree>
    <p:extLst>
      <p:ext uri="{BB962C8B-B14F-4D97-AF65-F5344CB8AC3E}">
        <p14:creationId xmlns:p14="http://schemas.microsoft.com/office/powerpoint/2010/main" val="1881283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93F21E0-23FD-4EC3-80C9-9F27F2C0EB69}" type="datetimeFigureOut">
              <a:rPr kumimoji="1" lang="ja-JP" altLang="en-US" smtClean="0"/>
              <a:t>2025/4/7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B95EEF7D-18C6-4837-B044-4C248042BE02}" type="slidenum">
              <a:rPr kumimoji="1" lang="ja-JP" altLang="en-US" smtClean="0"/>
              <a:t>‹#›</a:t>
            </a:fld>
            <a:endParaRPr kumimoji="1" lang="ja-JP" altLang="en-US" dirty="0"/>
          </a:p>
        </p:txBody>
      </p:sp>
    </p:spTree>
    <p:extLst>
      <p:ext uri="{BB962C8B-B14F-4D97-AF65-F5344CB8AC3E}">
        <p14:creationId xmlns:p14="http://schemas.microsoft.com/office/powerpoint/2010/main" val="2413571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93F21E0-23FD-4EC3-80C9-9F27F2C0EB69}" type="datetimeFigureOut">
              <a:rPr kumimoji="1" lang="ja-JP" altLang="en-US" smtClean="0"/>
              <a:t>2025/4/7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B95EEF7D-18C6-4837-B044-4C248042BE02}" type="slidenum">
              <a:rPr kumimoji="1" lang="ja-JP" altLang="en-US" smtClean="0"/>
              <a:t>‹#›</a:t>
            </a:fld>
            <a:endParaRPr kumimoji="1" lang="ja-JP" altLang="en-US" dirty="0"/>
          </a:p>
        </p:txBody>
      </p:sp>
    </p:spTree>
    <p:extLst>
      <p:ext uri="{BB962C8B-B14F-4D97-AF65-F5344CB8AC3E}">
        <p14:creationId xmlns:p14="http://schemas.microsoft.com/office/powerpoint/2010/main" val="2549601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C93F21E0-23FD-4EC3-80C9-9F27F2C0EB69}" type="datetimeFigureOut">
              <a:rPr kumimoji="1" lang="ja-JP" altLang="en-US" smtClean="0"/>
              <a:t>2025/4/7</a:t>
            </a:fld>
            <a:endParaRPr kumimoji="1" lang="ja-JP" altLang="en-US" dirty="0"/>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95EEF7D-18C6-4837-B044-4C248042BE02}" type="slidenum">
              <a:rPr kumimoji="1" lang="ja-JP" altLang="en-US" smtClean="0"/>
              <a:t>‹#›</a:t>
            </a:fld>
            <a:endParaRPr kumimoji="1" lang="ja-JP" altLang="en-US" dirty="0"/>
          </a:p>
        </p:txBody>
      </p:sp>
    </p:spTree>
    <p:extLst>
      <p:ext uri="{BB962C8B-B14F-4D97-AF65-F5344CB8AC3E}">
        <p14:creationId xmlns:p14="http://schemas.microsoft.com/office/powerpoint/2010/main" val="42302136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0" y="0"/>
            <a:ext cx="6858000" cy="539552"/>
          </a:xfrm>
          <a:solidFill>
            <a:srgbClr val="0033CC"/>
          </a:solidFill>
        </p:spPr>
        <p:txBody>
          <a:bodyPr anchor="ctr">
            <a:noAutofit/>
          </a:bodyPr>
          <a:lstStyle/>
          <a:p>
            <a:r>
              <a:rPr kumimoji="1" lang="ja-JP" altLang="en-US" sz="2000" b="1" dirty="0">
                <a:solidFill>
                  <a:srgbClr val="FFFF00"/>
                </a:solidFill>
                <a:latin typeface="HG丸ｺﾞｼｯｸM-PRO" panose="020F0600000000000000" pitchFamily="50" charset="-128"/>
                <a:ea typeface="HG丸ｺﾞｼｯｸM-PRO" panose="020F0600000000000000" pitchFamily="50" charset="-128"/>
              </a:rPr>
              <a:t>伊達市中小企業</a:t>
            </a:r>
            <a:r>
              <a:rPr lang="zh-TW" altLang="en-US" sz="2000" b="1" dirty="0">
                <a:solidFill>
                  <a:srgbClr val="FFFF00"/>
                </a:solidFill>
                <a:latin typeface="HG丸ｺﾞｼｯｸM-PRO" panose="020F0600000000000000" pitchFamily="50" charset="-128"/>
                <a:ea typeface="HG丸ｺﾞｼｯｸM-PRO" panose="020F0600000000000000" pitchFamily="50" charset="-128"/>
              </a:rPr>
              <a:t>燃料費等高騰対策</a:t>
            </a:r>
            <a:r>
              <a:rPr kumimoji="1" lang="ja-JP" altLang="en-US" sz="2000" b="1" dirty="0">
                <a:solidFill>
                  <a:srgbClr val="FFFF00"/>
                </a:solidFill>
                <a:latin typeface="HG丸ｺﾞｼｯｸM-PRO" panose="020F0600000000000000" pitchFamily="50" charset="-128"/>
                <a:ea typeface="HG丸ｺﾞｼｯｸM-PRO" panose="020F0600000000000000" pitchFamily="50" charset="-128"/>
              </a:rPr>
              <a:t>応援金</a:t>
            </a:r>
            <a:endParaRPr kumimoji="1" lang="en-US" altLang="ja-JP" sz="2000" b="1" dirty="0">
              <a:solidFill>
                <a:srgbClr val="FFFF00"/>
              </a:solidFill>
              <a:latin typeface="HG丸ｺﾞｼｯｸM-PRO" panose="020F0600000000000000" pitchFamily="50" charset="-128"/>
              <a:ea typeface="HG丸ｺﾞｼｯｸM-PRO" panose="020F0600000000000000" pitchFamily="50" charset="-128"/>
            </a:endParaRPr>
          </a:p>
        </p:txBody>
      </p:sp>
      <p:sp>
        <p:nvSpPr>
          <p:cNvPr id="6" name="サブタイトル 2"/>
          <p:cNvSpPr txBox="1">
            <a:spLocks/>
          </p:cNvSpPr>
          <p:nvPr/>
        </p:nvSpPr>
        <p:spPr>
          <a:xfrm>
            <a:off x="-28725" y="1138624"/>
            <a:ext cx="6903944" cy="360040"/>
          </a:xfrm>
          <a:prstGeom prst="rect">
            <a:avLst/>
          </a:prstGeom>
          <a:solidFill>
            <a:srgbClr val="0033CC"/>
          </a:solidFill>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800" b="1" dirty="0">
                <a:solidFill>
                  <a:srgbClr val="FFFF00"/>
                </a:solidFill>
                <a:latin typeface="HG丸ｺﾞｼｯｸM-PRO" panose="020F0600000000000000" pitchFamily="50" charset="-128"/>
                <a:ea typeface="HG丸ｺﾞｼｯｸM-PRO" panose="020F0600000000000000" pitchFamily="50" charset="-128"/>
              </a:rPr>
              <a:t>◆交付対象者　</a:t>
            </a:r>
          </a:p>
        </p:txBody>
      </p:sp>
      <p:sp>
        <p:nvSpPr>
          <p:cNvPr id="8" name="サブタイトル 2"/>
          <p:cNvSpPr txBox="1">
            <a:spLocks/>
          </p:cNvSpPr>
          <p:nvPr/>
        </p:nvSpPr>
        <p:spPr>
          <a:xfrm>
            <a:off x="172" y="5777141"/>
            <a:ext cx="6897192" cy="309349"/>
          </a:xfrm>
          <a:prstGeom prst="rect">
            <a:avLst/>
          </a:prstGeom>
          <a:solidFill>
            <a:srgbClr val="0033CC"/>
          </a:solidFill>
        </p:spPr>
        <p:txBody>
          <a:bodyPr vert="horz" lIns="91440" tIns="45720" rIns="91440" bIns="45720" rtlCol="0" anchor="ctr">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800" b="1" dirty="0">
                <a:solidFill>
                  <a:srgbClr val="FFFF00"/>
                </a:solidFill>
                <a:latin typeface="HG丸ｺﾞｼｯｸM-PRO" panose="020F0600000000000000" pitchFamily="50" charset="-128"/>
                <a:ea typeface="HG丸ｺﾞｼｯｸM-PRO" panose="020F0600000000000000" pitchFamily="50" charset="-128"/>
              </a:rPr>
              <a:t>◆応援金の額</a:t>
            </a:r>
          </a:p>
        </p:txBody>
      </p:sp>
      <p:sp>
        <p:nvSpPr>
          <p:cNvPr id="9" name="サブタイトル 2"/>
          <p:cNvSpPr txBox="1">
            <a:spLocks/>
          </p:cNvSpPr>
          <p:nvPr/>
        </p:nvSpPr>
        <p:spPr>
          <a:xfrm>
            <a:off x="0" y="6661581"/>
            <a:ext cx="6878891" cy="305574"/>
          </a:xfrm>
          <a:prstGeom prst="rect">
            <a:avLst/>
          </a:prstGeom>
          <a:solidFill>
            <a:srgbClr val="0033CC"/>
          </a:solidFill>
        </p:spPr>
        <p:txBody>
          <a:bodyPr vert="horz" lIns="91440" tIns="45720" rIns="91440" bIns="45720" rtlCol="0" anchor="ctr">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800" b="1" dirty="0">
                <a:solidFill>
                  <a:srgbClr val="FFFF00"/>
                </a:solidFill>
                <a:latin typeface="HG丸ｺﾞｼｯｸM-PRO" panose="020F0600000000000000" pitchFamily="50" charset="-128"/>
                <a:ea typeface="HG丸ｺﾞｼｯｸM-PRO" panose="020F0600000000000000" pitchFamily="50" charset="-128"/>
              </a:rPr>
              <a:t>◆申請期間</a:t>
            </a:r>
          </a:p>
        </p:txBody>
      </p:sp>
      <p:sp>
        <p:nvSpPr>
          <p:cNvPr id="12" name="テキスト ボックス 11"/>
          <p:cNvSpPr txBox="1"/>
          <p:nvPr/>
        </p:nvSpPr>
        <p:spPr>
          <a:xfrm>
            <a:off x="-10482" y="7035671"/>
            <a:ext cx="6858000" cy="369332"/>
          </a:xfrm>
          <a:prstGeom prst="rect">
            <a:avLst/>
          </a:prstGeom>
          <a:noFill/>
        </p:spPr>
        <p:txBody>
          <a:bodyPr wrap="square" rtlCol="0">
            <a:spAutoFit/>
          </a:bodyPr>
          <a:lstStyle/>
          <a:p>
            <a:r>
              <a:rPr lang="ja-JP" altLang="en-US" dirty="0">
                <a:solidFill>
                  <a:srgbClr val="FF0000"/>
                </a:solidFill>
                <a:latin typeface="HG丸ｺﾞｼｯｸM-PRO" panose="020F0600000000000000" pitchFamily="50" charset="-128"/>
                <a:ea typeface="HG丸ｺﾞｼｯｸM-PRO" panose="020F0600000000000000" pitchFamily="50" charset="-128"/>
              </a:rPr>
              <a:t>令和７年４月</a:t>
            </a:r>
            <a:r>
              <a:rPr lang="en-US" altLang="ja-JP" dirty="0">
                <a:solidFill>
                  <a:srgbClr val="FF0000"/>
                </a:solidFill>
                <a:latin typeface="HG丸ｺﾞｼｯｸM-PRO" panose="020F0600000000000000" pitchFamily="50" charset="-128"/>
                <a:ea typeface="HG丸ｺﾞｼｯｸM-PRO" panose="020F0600000000000000" pitchFamily="50" charset="-128"/>
              </a:rPr>
              <a:t>15</a:t>
            </a:r>
            <a:r>
              <a:rPr lang="ja-JP" altLang="en-US" dirty="0">
                <a:solidFill>
                  <a:srgbClr val="FF0000"/>
                </a:solidFill>
                <a:latin typeface="HG丸ｺﾞｼｯｸM-PRO" panose="020F0600000000000000" pitchFamily="50" charset="-128"/>
                <a:ea typeface="HG丸ｺﾞｼｯｸM-PRO" panose="020F0600000000000000" pitchFamily="50" charset="-128"/>
              </a:rPr>
              <a:t>日（火）～令和７年５月</a:t>
            </a:r>
            <a:r>
              <a:rPr lang="en-US" altLang="ja-JP" dirty="0">
                <a:solidFill>
                  <a:srgbClr val="FF0000"/>
                </a:solidFill>
                <a:latin typeface="HG丸ｺﾞｼｯｸM-PRO" panose="020F0600000000000000" pitchFamily="50" charset="-128"/>
                <a:ea typeface="HG丸ｺﾞｼｯｸM-PRO" panose="020F0600000000000000" pitchFamily="50" charset="-128"/>
              </a:rPr>
              <a:t>15</a:t>
            </a:r>
            <a:r>
              <a:rPr lang="ja-JP" altLang="en-US" dirty="0">
                <a:solidFill>
                  <a:srgbClr val="FF0000"/>
                </a:solidFill>
                <a:latin typeface="HG丸ｺﾞｼｯｸM-PRO" panose="020F0600000000000000" pitchFamily="50" charset="-128"/>
                <a:ea typeface="HG丸ｺﾞｼｯｸM-PRO" panose="020F0600000000000000" pitchFamily="50" charset="-128"/>
              </a:rPr>
              <a:t>日（木）</a:t>
            </a:r>
            <a:r>
              <a:rPr kumimoji="1" lang="en-US" altLang="ja-JP" sz="1100" dirty="0">
                <a:latin typeface="HG丸ｺﾞｼｯｸM-PRO" panose="020F0600000000000000" pitchFamily="50" charset="-128"/>
                <a:ea typeface="HG丸ｺﾞｼｯｸM-PRO" panose="020F0600000000000000" pitchFamily="50" charset="-128"/>
              </a:rPr>
              <a:t>※</a:t>
            </a:r>
            <a:r>
              <a:rPr kumimoji="1" lang="ja-JP" altLang="en-US" sz="1050" dirty="0">
                <a:latin typeface="HG丸ｺﾞｼｯｸM-PRO" panose="020F0600000000000000" pitchFamily="50" charset="-128"/>
                <a:ea typeface="HG丸ｺﾞｼｯｸM-PRO" panose="020F0600000000000000" pitchFamily="50" charset="-128"/>
              </a:rPr>
              <a:t>当日消印有効</a:t>
            </a:r>
            <a:endParaRPr kumimoji="1" lang="ja-JP" altLang="en-US" sz="1100" dirty="0">
              <a:latin typeface="HG丸ｺﾞｼｯｸM-PRO" panose="020F0600000000000000" pitchFamily="50" charset="-128"/>
              <a:ea typeface="HG丸ｺﾞｼｯｸM-PRO" panose="020F0600000000000000" pitchFamily="50" charset="-128"/>
            </a:endParaRPr>
          </a:p>
        </p:txBody>
      </p:sp>
      <p:sp>
        <p:nvSpPr>
          <p:cNvPr id="14" name="テキスト ボックス 13"/>
          <p:cNvSpPr txBox="1"/>
          <p:nvPr/>
        </p:nvSpPr>
        <p:spPr>
          <a:xfrm>
            <a:off x="-10482" y="1498664"/>
            <a:ext cx="6818362" cy="600164"/>
          </a:xfrm>
          <a:prstGeom prst="rect">
            <a:avLst/>
          </a:prstGeom>
          <a:noFill/>
        </p:spPr>
        <p:txBody>
          <a:bodyPr wrap="square" rtlCol="0">
            <a:spAutoFit/>
          </a:bodyPr>
          <a:lstStyle/>
          <a:p>
            <a:r>
              <a:rPr lang="ja-JP" altLang="en-US" sz="1200" u="sng" spc="-150" dirty="0">
                <a:solidFill>
                  <a:sysClr val="windowText" lastClr="000000"/>
                </a:solidFill>
                <a:latin typeface="HG丸ｺﾞｼｯｸM-PRO" panose="020F0600000000000000" pitchFamily="50" charset="-128"/>
                <a:ea typeface="HG丸ｺﾞｼｯｸM-PRO" panose="020F0600000000000000" pitchFamily="50" charset="-128"/>
              </a:rPr>
              <a:t>以下の要件を全て満たす、中小企業者または個人事業主</a:t>
            </a:r>
            <a:endParaRPr lang="en-US" altLang="ja-JP" sz="1200" u="sng" spc="-150" dirty="0">
              <a:solidFill>
                <a:sysClr val="windowText" lastClr="000000"/>
              </a:solidFill>
              <a:latin typeface="HG丸ｺﾞｼｯｸM-PRO" panose="020F0600000000000000" pitchFamily="50" charset="-128"/>
              <a:ea typeface="HG丸ｺﾞｼｯｸM-PRO" panose="020F0600000000000000" pitchFamily="50" charset="-128"/>
            </a:endParaRPr>
          </a:p>
          <a:p>
            <a:r>
              <a:rPr lang="ja-JP" altLang="en-US" sz="1100" spc="-150" dirty="0">
                <a:solidFill>
                  <a:sysClr val="windowText" lastClr="000000"/>
                </a:solidFill>
                <a:latin typeface="HG丸ｺﾞｼｯｸM-PRO" panose="020F0600000000000000" pitchFamily="50" charset="-128"/>
                <a:ea typeface="HG丸ｺﾞｼｯｸM-PRO" panose="020F0600000000000000" pitchFamily="50" charset="-128"/>
              </a:rPr>
              <a:t>（</a:t>
            </a:r>
            <a:r>
              <a:rPr lang="en-US" altLang="ja-JP" sz="1100" spc="-150" dirty="0">
                <a:solidFill>
                  <a:sysClr val="windowText" lastClr="000000"/>
                </a:solidFill>
                <a:latin typeface="HG丸ｺﾞｼｯｸM-PRO" panose="020F0600000000000000" pitchFamily="50" charset="-128"/>
                <a:ea typeface="HG丸ｺﾞｼｯｸM-PRO" panose="020F0600000000000000" pitchFamily="50" charset="-128"/>
              </a:rPr>
              <a:t>※</a:t>
            </a:r>
            <a:r>
              <a:rPr lang="ja-JP" altLang="ja-JP" sz="1000" dirty="0">
                <a:latin typeface="HG丸ｺﾞｼｯｸM-PRO" panose="020F0600000000000000" pitchFamily="50" charset="-128"/>
                <a:ea typeface="HG丸ｺﾞｼｯｸM-PRO" panose="020F0600000000000000" pitchFamily="50" charset="-128"/>
              </a:rPr>
              <a:t>中小企業基本法第２条第１項</a:t>
            </a:r>
            <a:r>
              <a:rPr lang="ja-JP" altLang="en-US" sz="1000" dirty="0">
                <a:latin typeface="HG丸ｺﾞｼｯｸM-PRO" panose="020F0600000000000000" pitchFamily="50" charset="-128"/>
                <a:ea typeface="HG丸ｺﾞｼｯｸM-PRO" panose="020F0600000000000000" pitchFamily="50" charset="-128"/>
              </a:rPr>
              <a:t>又は中小企業信用保険法第２条第１項</a:t>
            </a:r>
            <a:r>
              <a:rPr lang="ja-JP" altLang="ja-JP" sz="1000" dirty="0">
                <a:latin typeface="HG丸ｺﾞｼｯｸM-PRO" panose="020F0600000000000000" pitchFamily="50" charset="-128"/>
                <a:ea typeface="HG丸ｺﾞｼｯｸM-PRO" panose="020F0600000000000000" pitchFamily="50" charset="-128"/>
              </a:rPr>
              <a:t>に規定する中小企業者</a:t>
            </a:r>
            <a:r>
              <a:rPr lang="ja-JP" altLang="en-US" sz="1000" dirty="0">
                <a:latin typeface="HG丸ｺﾞｼｯｸM-PRO" panose="020F0600000000000000" pitchFamily="50" charset="-128"/>
                <a:ea typeface="HG丸ｺﾞｼｯｸM-PRO" panose="020F0600000000000000" pitchFamily="50" charset="-128"/>
              </a:rPr>
              <a:t>（社会福祉法人・医療法人・ＮＰＯ法人・学校法人を含む）ただし、みなし大企業を除きます）。</a:t>
            </a:r>
            <a:endParaRPr lang="en-US" altLang="ja-JP" sz="1000" dirty="0">
              <a:latin typeface="HG丸ｺﾞｼｯｸM-PRO" panose="020F0600000000000000" pitchFamily="50" charset="-128"/>
              <a:ea typeface="HG丸ｺﾞｼｯｸM-PRO" panose="020F0600000000000000" pitchFamily="50" charset="-128"/>
            </a:endParaRPr>
          </a:p>
        </p:txBody>
      </p:sp>
      <p:sp>
        <p:nvSpPr>
          <p:cNvPr id="15" name="テキスト ボックス 14"/>
          <p:cNvSpPr txBox="1"/>
          <p:nvPr/>
        </p:nvSpPr>
        <p:spPr>
          <a:xfrm>
            <a:off x="24083" y="1982270"/>
            <a:ext cx="6826876" cy="3844642"/>
          </a:xfrm>
          <a:prstGeom prst="rect">
            <a:avLst/>
          </a:prstGeom>
          <a:noFill/>
        </p:spPr>
        <p:txBody>
          <a:bodyPr wrap="square" rtlCol="0">
            <a:spAutoFit/>
          </a:bodyPr>
          <a:lstStyle/>
          <a:p>
            <a:pPr>
              <a:lnSpc>
                <a:spcPts val="2200"/>
              </a:lnSpc>
            </a:pPr>
            <a:r>
              <a:rPr lang="ja-JP" altLang="en-US" sz="1200" dirty="0">
                <a:latin typeface="HG丸ｺﾞｼｯｸM-PRO" panose="020F0600000000000000" pitchFamily="50" charset="-128"/>
                <a:ea typeface="HG丸ｺﾞｼｯｸM-PRO" panose="020F0600000000000000" pitchFamily="50" charset="-128"/>
              </a:rPr>
              <a:t>①業種が、以下のいずれかに該当する者</a:t>
            </a:r>
            <a:r>
              <a:rPr lang="ja-JP" altLang="en-US" sz="800" dirty="0">
                <a:latin typeface="HG丸ｺﾞｼｯｸM-PRO" panose="020F0600000000000000" pitchFamily="50" charset="-128"/>
                <a:ea typeface="HG丸ｺﾞｼｯｸM-PRO" panose="020F0600000000000000" pitchFamily="50" charset="-128"/>
              </a:rPr>
              <a:t>（日本標準産業分類による分類。詳細は申請受付事務要領をご確認ください。</a:t>
            </a:r>
            <a:r>
              <a:rPr lang="ja-JP" altLang="en-US" sz="900" dirty="0">
                <a:latin typeface="HG丸ｺﾞｼｯｸM-PRO" panose="020F0600000000000000" pitchFamily="50" charset="-128"/>
                <a:ea typeface="HG丸ｺﾞｼｯｸM-PRO" panose="020F0600000000000000" pitchFamily="50" charset="-128"/>
              </a:rPr>
              <a:t>）</a:t>
            </a:r>
            <a:endParaRPr lang="en-US" altLang="ja-JP" sz="900" dirty="0">
              <a:latin typeface="HG丸ｺﾞｼｯｸM-PRO" panose="020F0600000000000000" pitchFamily="50" charset="-128"/>
              <a:ea typeface="HG丸ｺﾞｼｯｸM-PRO" panose="020F0600000000000000" pitchFamily="50" charset="-128"/>
            </a:endParaRPr>
          </a:p>
          <a:p>
            <a:pPr>
              <a:lnSpc>
                <a:spcPts val="2200"/>
              </a:lnSpc>
            </a:pPr>
            <a:endParaRPr lang="en-US" altLang="ja-JP" sz="900" dirty="0">
              <a:latin typeface="HG丸ｺﾞｼｯｸM-PRO" panose="020F0600000000000000" pitchFamily="50" charset="-128"/>
              <a:ea typeface="HG丸ｺﾞｼｯｸM-PRO" panose="020F0600000000000000" pitchFamily="50" charset="-128"/>
            </a:endParaRPr>
          </a:p>
          <a:p>
            <a:pPr>
              <a:lnSpc>
                <a:spcPts val="2200"/>
              </a:lnSpc>
            </a:pPr>
            <a:endParaRPr lang="en-US" altLang="ja-JP" sz="900" dirty="0">
              <a:latin typeface="HG丸ｺﾞｼｯｸM-PRO" panose="020F0600000000000000" pitchFamily="50" charset="-128"/>
              <a:ea typeface="HG丸ｺﾞｼｯｸM-PRO" panose="020F0600000000000000" pitchFamily="50" charset="-128"/>
            </a:endParaRPr>
          </a:p>
          <a:p>
            <a:pPr>
              <a:lnSpc>
                <a:spcPts val="2200"/>
              </a:lnSpc>
            </a:pPr>
            <a:endParaRPr lang="en-US" altLang="ja-JP" sz="900" dirty="0">
              <a:latin typeface="HG丸ｺﾞｼｯｸM-PRO" panose="020F0600000000000000" pitchFamily="50" charset="-128"/>
              <a:ea typeface="HG丸ｺﾞｼｯｸM-PRO" panose="020F0600000000000000" pitchFamily="50" charset="-128"/>
            </a:endParaRPr>
          </a:p>
          <a:p>
            <a:pPr>
              <a:lnSpc>
                <a:spcPts val="2200"/>
              </a:lnSpc>
            </a:pPr>
            <a:endParaRPr lang="en-US" altLang="ja-JP" sz="900" dirty="0">
              <a:latin typeface="HG丸ｺﾞｼｯｸM-PRO" panose="020F0600000000000000" pitchFamily="50" charset="-128"/>
              <a:ea typeface="HG丸ｺﾞｼｯｸM-PRO" panose="020F0600000000000000" pitchFamily="50" charset="-128"/>
            </a:endParaRPr>
          </a:p>
          <a:p>
            <a:pPr>
              <a:lnSpc>
                <a:spcPts val="2200"/>
              </a:lnSpc>
            </a:pPr>
            <a:endParaRPr lang="en-US" altLang="ja-JP" sz="900" dirty="0">
              <a:latin typeface="HG丸ｺﾞｼｯｸM-PRO" panose="020F0600000000000000" pitchFamily="50" charset="-128"/>
              <a:ea typeface="HG丸ｺﾞｼｯｸM-PRO" panose="020F0600000000000000" pitchFamily="50" charset="-128"/>
            </a:endParaRPr>
          </a:p>
          <a:p>
            <a:pPr>
              <a:lnSpc>
                <a:spcPts val="2200"/>
              </a:lnSpc>
            </a:pPr>
            <a:endParaRPr lang="en-US" altLang="ja-JP" sz="900" dirty="0">
              <a:latin typeface="HG丸ｺﾞｼｯｸM-PRO" panose="020F0600000000000000" pitchFamily="50" charset="-128"/>
              <a:ea typeface="HG丸ｺﾞｼｯｸM-PRO" panose="020F0600000000000000" pitchFamily="50" charset="-128"/>
            </a:endParaRPr>
          </a:p>
          <a:p>
            <a:endParaRPr lang="en-US" altLang="ja-JP" sz="1200" dirty="0">
              <a:latin typeface="HG丸ｺﾞｼｯｸM-PRO" panose="020F0600000000000000" pitchFamily="50" charset="-128"/>
              <a:ea typeface="HG丸ｺﾞｼｯｸM-PRO" panose="020F0600000000000000" pitchFamily="50" charset="-128"/>
            </a:endParaRPr>
          </a:p>
          <a:p>
            <a:endParaRPr lang="en-US" altLang="ja-JP" sz="1200" dirty="0">
              <a:latin typeface="HG丸ｺﾞｼｯｸM-PRO" panose="020F0600000000000000" pitchFamily="50" charset="-128"/>
              <a:ea typeface="HG丸ｺﾞｼｯｸM-PRO" panose="020F0600000000000000" pitchFamily="50" charset="-128"/>
            </a:endParaRPr>
          </a:p>
          <a:p>
            <a:pPr>
              <a:lnSpc>
                <a:spcPts val="900"/>
              </a:lnSpc>
            </a:pP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②</a:t>
            </a:r>
            <a:r>
              <a:rPr lang="ja-JP" altLang="en-US" sz="1200" dirty="0">
                <a:solidFill>
                  <a:srgbClr val="FF0000"/>
                </a:solidFill>
                <a:latin typeface="HG丸ｺﾞｼｯｸM-PRO" panose="020F0600000000000000" pitchFamily="50" charset="-128"/>
                <a:ea typeface="HG丸ｺﾞｼｯｸM-PRO" panose="020F0600000000000000" pitchFamily="50" charset="-128"/>
              </a:rPr>
              <a:t>応援金交付申請日以降</a:t>
            </a:r>
            <a:r>
              <a:rPr lang="ja-JP" altLang="ja-JP" sz="1200" dirty="0">
                <a:latin typeface="HG丸ｺﾞｼｯｸM-PRO" panose="020F0600000000000000" pitchFamily="50" charset="-128"/>
                <a:ea typeface="HG丸ｺﾞｼｯｸM-PRO" panose="020F0600000000000000" pitchFamily="50" charset="-128"/>
              </a:rPr>
              <a:t>も</a:t>
            </a:r>
            <a:r>
              <a:rPr lang="ja-JP" altLang="en-US" sz="1200" dirty="0">
                <a:latin typeface="HG丸ｺﾞｼｯｸM-PRO" panose="020F0600000000000000" pitchFamily="50" charset="-128"/>
                <a:ea typeface="HG丸ｺﾞｼｯｸM-PRO" panose="020F0600000000000000" pitchFamily="50" charset="-128"/>
              </a:rPr>
              <a:t>引き続き市内で事業</a:t>
            </a:r>
            <a:r>
              <a:rPr lang="ja-JP" altLang="ja-JP" sz="1200" dirty="0">
                <a:latin typeface="HG丸ｺﾞｼｯｸM-PRO" panose="020F0600000000000000" pitchFamily="50" charset="-128"/>
                <a:ea typeface="HG丸ｺﾞｼｯｸM-PRO" panose="020F0600000000000000" pitchFamily="50" charset="-128"/>
              </a:rPr>
              <a:t>継続する</a:t>
            </a:r>
            <a:r>
              <a:rPr lang="ja-JP" altLang="en-US" sz="1200" dirty="0">
                <a:latin typeface="HG丸ｺﾞｼｯｸM-PRO" panose="020F0600000000000000" pitchFamily="50" charset="-128"/>
                <a:ea typeface="HG丸ｺﾞｼｯｸM-PRO" panose="020F0600000000000000" pitchFamily="50" charset="-128"/>
              </a:rPr>
              <a:t>が確実であること。</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③令和６年</a:t>
            </a:r>
            <a:r>
              <a:rPr lang="en-US" altLang="ja-JP" sz="1200" dirty="0">
                <a:latin typeface="HG丸ｺﾞｼｯｸM-PRO" panose="020F0600000000000000" pitchFamily="50" charset="-128"/>
                <a:ea typeface="HG丸ｺﾞｼｯｸM-PRO" panose="020F0600000000000000" pitchFamily="50" charset="-128"/>
              </a:rPr>
              <a:t>12</a:t>
            </a:r>
            <a:r>
              <a:rPr lang="ja-JP" altLang="en-US" sz="1200" dirty="0">
                <a:latin typeface="HG丸ｺﾞｼｯｸM-PRO" panose="020F0600000000000000" pitchFamily="50" charset="-128"/>
                <a:ea typeface="HG丸ｺﾞｼｯｸM-PRO" panose="020F0600000000000000" pitchFamily="50" charset="-128"/>
              </a:rPr>
              <a:t>月から令和７年３月のいずれかの１か月のうち</a:t>
            </a:r>
            <a:r>
              <a:rPr lang="ja-JP" altLang="en-US" sz="1200" dirty="0">
                <a:solidFill>
                  <a:srgbClr val="FF0000"/>
                </a:solidFill>
                <a:latin typeface="HG丸ｺﾞｼｯｸM-PRO" panose="020F0600000000000000" pitchFamily="50" charset="-128"/>
                <a:ea typeface="HG丸ｺﾞｼｯｸM-PRO" panose="020F0600000000000000" pitchFamily="50" charset="-128"/>
              </a:rPr>
              <a:t>事業活動のために</a:t>
            </a:r>
            <a:r>
              <a:rPr lang="ja-JP" altLang="en-US" sz="1200" b="1" u="sng" dirty="0">
                <a:solidFill>
                  <a:srgbClr val="FF0000"/>
                </a:solidFill>
                <a:latin typeface="+mj-ea"/>
                <a:ea typeface="+mj-ea"/>
              </a:rPr>
              <a:t>支払った</a:t>
            </a:r>
            <a:r>
              <a:rPr lang="ja-JP" altLang="en-US" sz="1200" dirty="0">
                <a:solidFill>
                  <a:srgbClr val="FF0000"/>
                </a:solidFill>
                <a:latin typeface="HG丸ｺﾞｼｯｸM-PRO" panose="020F0600000000000000" pitchFamily="50" charset="-128"/>
                <a:ea typeface="HG丸ｺﾞｼｯｸM-PRO" panose="020F0600000000000000" pitchFamily="50" charset="-128"/>
              </a:rPr>
              <a:t>燃料又は電気の費用（以下「補助対象</a:t>
            </a:r>
            <a:r>
              <a:rPr lang="zh-TW" altLang="en-US" sz="1200" dirty="0">
                <a:solidFill>
                  <a:srgbClr val="FF0000"/>
                </a:solidFill>
                <a:latin typeface="HG丸ｺﾞｼｯｸM-PRO" panose="020F0600000000000000" pitchFamily="50" charset="-128"/>
                <a:ea typeface="HG丸ｺﾞｼｯｸM-PRO" panose="020F0600000000000000" pitchFamily="50" charset="-128"/>
              </a:rPr>
              <a:t>経費</a:t>
            </a: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が</a:t>
            </a:r>
            <a:r>
              <a:rPr lang="en-US" altLang="ja-JP" sz="1200" dirty="0">
                <a:solidFill>
                  <a:srgbClr val="FF0000"/>
                </a:solidFill>
                <a:latin typeface="HG丸ｺﾞｼｯｸM-PRO" panose="020F0600000000000000" pitchFamily="50" charset="-128"/>
                <a:ea typeface="HG丸ｺﾞｼｯｸM-PRO" panose="020F0600000000000000" pitchFamily="50" charset="-128"/>
              </a:rPr>
              <a:t>10</a:t>
            </a:r>
            <a:r>
              <a:rPr lang="ja-JP" altLang="en-US" sz="1200" dirty="0">
                <a:solidFill>
                  <a:srgbClr val="FF0000"/>
                </a:solidFill>
                <a:latin typeface="HG丸ｺﾞｼｯｸM-PRO" panose="020F0600000000000000" pitchFamily="50" charset="-128"/>
                <a:ea typeface="HG丸ｺﾞｼｯｸM-PRO" panose="020F0600000000000000" pitchFamily="50" charset="-128"/>
              </a:rPr>
              <a:t>万円以上（以下「対象月」）の月</a:t>
            </a:r>
            <a:r>
              <a:rPr lang="ja-JP" altLang="en-US" sz="1200" dirty="0">
                <a:latin typeface="HG丸ｺﾞｼｯｸM-PRO" panose="020F0600000000000000" pitchFamily="50" charset="-128"/>
                <a:ea typeface="HG丸ｺﾞｼｯｸM-PRO" panose="020F0600000000000000" pitchFamily="50" charset="-128"/>
              </a:rPr>
              <a:t>があること。</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000" dirty="0">
                <a:latin typeface="HG丸ｺﾞｼｯｸM-PRO" panose="020F0600000000000000" pitchFamily="50" charset="-128"/>
                <a:ea typeface="HG丸ｺﾞｼｯｸM-PRO" panose="020F0600000000000000" pitchFamily="50" charset="-128"/>
              </a:rPr>
              <a:t>（</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あくまで支払った日が上記③の期間に該当するかで判断します。）</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④  市税の滞納がないこと。（伊達市に納税していない事業者は対象になりません。）</a:t>
            </a:r>
            <a:br>
              <a:rPr lang="en-US" altLang="ja-JP" sz="1200" dirty="0">
                <a:latin typeface="HG丸ｺﾞｼｯｸM-PRO" panose="020F0600000000000000" pitchFamily="50" charset="-128"/>
                <a:ea typeface="HG丸ｺﾞｼｯｸM-PRO" panose="020F0600000000000000" pitchFamily="50" charset="-128"/>
              </a:rPr>
            </a:br>
            <a:r>
              <a:rPr lang="ja-JP" altLang="en-US" sz="1200" dirty="0">
                <a:latin typeface="HG丸ｺﾞｼｯｸM-PRO" panose="020F0600000000000000" pitchFamily="50" charset="-128"/>
                <a:ea typeface="HG丸ｺﾞｼｯｸM-PRO" panose="020F0600000000000000" pitchFamily="50" charset="-128"/>
              </a:rPr>
              <a:t>⑤伊達市暴力団排除条例の規定に該当しないこと。</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⑥性風俗関連特殊営業を営んでいないこと。</a:t>
            </a:r>
            <a:endParaRPr lang="en-US" altLang="ja-JP" sz="1200" dirty="0">
              <a:latin typeface="HG丸ｺﾞｼｯｸM-PRO" panose="020F0600000000000000" pitchFamily="50" charset="-128"/>
              <a:ea typeface="HG丸ｺﾞｼｯｸM-PRO" panose="020F0600000000000000" pitchFamily="50" charset="-128"/>
            </a:endParaRPr>
          </a:p>
        </p:txBody>
      </p:sp>
      <p:sp>
        <p:nvSpPr>
          <p:cNvPr id="21" name="テキスト ボックス 20"/>
          <p:cNvSpPr txBox="1"/>
          <p:nvPr/>
        </p:nvSpPr>
        <p:spPr>
          <a:xfrm>
            <a:off x="-30698" y="6179572"/>
            <a:ext cx="6838578" cy="369332"/>
          </a:xfrm>
          <a:prstGeom prst="rect">
            <a:avLst/>
          </a:prstGeom>
          <a:noFill/>
        </p:spPr>
        <p:txBody>
          <a:bodyPr wrap="square" rtlCol="0">
            <a:spAutoFit/>
          </a:bodyPr>
          <a:lstStyle/>
          <a:p>
            <a:r>
              <a:rPr lang="ja-JP" altLang="en-US" b="1" dirty="0">
                <a:solidFill>
                  <a:srgbClr val="FF0000"/>
                </a:solidFill>
                <a:latin typeface="HG丸ｺﾞｼｯｸM-PRO" panose="020F0600000000000000" pitchFamily="50" charset="-128"/>
                <a:ea typeface="HG丸ｺﾞｼｯｸM-PRO" panose="020F0600000000000000" pitchFamily="50" charset="-128"/>
              </a:rPr>
              <a:t>１事業者</a:t>
            </a:r>
            <a:r>
              <a:rPr lang="ja-JP" altLang="en-US" sz="1600" dirty="0">
                <a:solidFill>
                  <a:schemeClr val="tx1">
                    <a:lumMod val="95000"/>
                    <a:lumOff val="5000"/>
                  </a:schemeClr>
                </a:solidFill>
                <a:latin typeface="HG丸ｺﾞｼｯｸM-PRO" panose="020F0600000000000000" pitchFamily="50" charset="-128"/>
                <a:ea typeface="HG丸ｺﾞｼｯｸM-PRO" panose="020F0600000000000000" pitchFamily="50" charset="-128"/>
              </a:rPr>
              <a:t>につき</a:t>
            </a:r>
            <a:r>
              <a:rPr lang="ja-JP" altLang="en-US" sz="1600">
                <a:solidFill>
                  <a:schemeClr val="tx1">
                    <a:lumMod val="95000"/>
                    <a:lumOff val="5000"/>
                  </a:schemeClr>
                </a:solidFill>
                <a:latin typeface="HG丸ｺﾞｼｯｸM-PRO" panose="020F0600000000000000" pitchFamily="50" charset="-128"/>
                <a:ea typeface="HG丸ｺﾞｼｯｸM-PRO" panose="020F0600000000000000" pitchFamily="50" charset="-128"/>
              </a:rPr>
              <a:t>、</a:t>
            </a:r>
            <a:r>
              <a:rPr lang="ja-JP" altLang="en-US" b="1">
                <a:solidFill>
                  <a:srgbClr val="FF0000"/>
                </a:solidFill>
                <a:latin typeface="HG丸ｺﾞｼｯｸM-PRO" panose="020F0600000000000000" pitchFamily="50" charset="-128"/>
                <a:ea typeface="HG丸ｺﾞｼｯｸM-PRO" panose="020F0600000000000000" pitchFamily="50" charset="-128"/>
              </a:rPr>
              <a:t>一律５万円</a:t>
            </a:r>
            <a:endParaRPr lang="en-US" altLang="ja-JP" b="1" dirty="0">
              <a:solidFill>
                <a:srgbClr val="FF0000"/>
              </a:solidFill>
              <a:latin typeface="HG丸ｺﾞｼｯｸM-PRO" panose="020F0600000000000000" pitchFamily="50" charset="-128"/>
              <a:ea typeface="HG丸ｺﾞｼｯｸM-PRO" panose="020F0600000000000000" pitchFamily="50" charset="-128"/>
            </a:endParaRPr>
          </a:p>
        </p:txBody>
      </p:sp>
      <p:pic>
        <p:nvPicPr>
          <p:cNvPr id="24" name="図 2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632" y="617542"/>
            <a:ext cx="519739" cy="420344"/>
          </a:xfrm>
          <a:prstGeom prst="rect">
            <a:avLst/>
          </a:prstGeom>
        </p:spPr>
      </p:pic>
      <p:pic>
        <p:nvPicPr>
          <p:cNvPr id="18" name="図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54943" y="623096"/>
            <a:ext cx="519739" cy="420344"/>
          </a:xfrm>
          <a:prstGeom prst="rect">
            <a:avLst/>
          </a:prstGeom>
        </p:spPr>
      </p:pic>
      <p:sp>
        <p:nvSpPr>
          <p:cNvPr id="20" name="サブタイトル 2"/>
          <p:cNvSpPr txBox="1">
            <a:spLocks/>
          </p:cNvSpPr>
          <p:nvPr/>
        </p:nvSpPr>
        <p:spPr>
          <a:xfrm>
            <a:off x="-19268" y="7419871"/>
            <a:ext cx="6894487" cy="360040"/>
          </a:xfrm>
          <a:prstGeom prst="rect">
            <a:avLst/>
          </a:prstGeom>
          <a:solidFill>
            <a:srgbClr val="0033CC"/>
          </a:solidFill>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800" b="1" dirty="0">
                <a:solidFill>
                  <a:srgbClr val="FFFF00"/>
                </a:solidFill>
                <a:latin typeface="HG丸ｺﾞｼｯｸM-PRO" panose="020F0600000000000000" pitchFamily="50" charset="-128"/>
                <a:ea typeface="HG丸ｺﾞｼｯｸM-PRO" panose="020F0600000000000000" pitchFamily="50" charset="-128"/>
              </a:rPr>
              <a:t>◆お問合せ・申請先</a:t>
            </a:r>
            <a:r>
              <a:rPr lang="ja-JP" altLang="en-US" sz="1200" b="1" dirty="0">
                <a:solidFill>
                  <a:srgbClr val="FFFF00"/>
                </a:solidFill>
                <a:latin typeface="HG丸ｺﾞｼｯｸM-PRO" panose="020F0600000000000000" pitchFamily="50" charset="-128"/>
                <a:ea typeface="HG丸ｺﾞｼｯｸM-PRO" panose="020F0600000000000000" pitchFamily="50" charset="-128"/>
              </a:rPr>
              <a:t>（郵送または持参にて申請ください）</a:t>
            </a:r>
          </a:p>
        </p:txBody>
      </p:sp>
      <p:graphicFrame>
        <p:nvGraphicFramePr>
          <p:cNvPr id="5" name="表 4"/>
          <p:cNvGraphicFramePr>
            <a:graphicFrameLocks noGrp="1"/>
          </p:cNvGraphicFramePr>
          <p:nvPr>
            <p:extLst>
              <p:ext uri="{D42A27DB-BD31-4B8C-83A1-F6EECF244321}">
                <p14:modId xmlns:p14="http://schemas.microsoft.com/office/powerpoint/2010/main" val="3197786075"/>
              </p:ext>
            </p:extLst>
          </p:nvPr>
        </p:nvGraphicFramePr>
        <p:xfrm>
          <a:off x="305574" y="2353603"/>
          <a:ext cx="6186249" cy="2046710"/>
        </p:xfrm>
        <a:graphic>
          <a:graphicData uri="http://schemas.openxmlformats.org/drawingml/2006/table">
            <a:tbl>
              <a:tblPr firstRow="1" bandRow="1">
                <a:tableStyleId>{8A107856-5554-42FB-B03E-39F5DBC370BA}</a:tableStyleId>
              </a:tblPr>
              <a:tblGrid>
                <a:gridCol w="3123426">
                  <a:extLst>
                    <a:ext uri="{9D8B030D-6E8A-4147-A177-3AD203B41FA5}">
                      <a16:colId xmlns:a16="http://schemas.microsoft.com/office/drawing/2014/main" val="20000"/>
                    </a:ext>
                  </a:extLst>
                </a:gridCol>
                <a:gridCol w="3062823">
                  <a:extLst>
                    <a:ext uri="{9D8B030D-6E8A-4147-A177-3AD203B41FA5}">
                      <a16:colId xmlns:a16="http://schemas.microsoft.com/office/drawing/2014/main" val="20001"/>
                    </a:ext>
                  </a:extLst>
                </a:gridCol>
              </a:tblGrid>
              <a:tr h="282710">
                <a:tc gridSpan="2">
                  <a:txBody>
                    <a:bodyPr/>
                    <a:lstStyle/>
                    <a:p>
                      <a:pPr algn="ctr"/>
                      <a:r>
                        <a:rPr kumimoji="1" lang="ja-JP" altLang="en-US" sz="1200" b="1" dirty="0">
                          <a:solidFill>
                            <a:srgbClr val="FFFF00"/>
                          </a:solidFill>
                          <a:latin typeface="HG丸ｺﾞｼｯｸM-PRO" panose="020F0600000000000000" pitchFamily="50" charset="-128"/>
                          <a:ea typeface="HG丸ｺﾞｼｯｸM-PRO" panose="020F0600000000000000" pitchFamily="50" charset="-128"/>
                        </a:rPr>
                        <a:t>分　類</a:t>
                      </a:r>
                    </a:p>
                  </a:txBody>
                  <a:tcPr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33CC"/>
                    </a:solidFill>
                  </a:tcPr>
                </a:tc>
                <a:tc hMerge="1">
                  <a:txBody>
                    <a:bodyPr/>
                    <a:lstStyle/>
                    <a:p>
                      <a:pPr algn="l"/>
                      <a:endParaRPr kumimoji="1" lang="ja-JP" altLang="en-US" sz="1100" b="0" dirty="0"/>
                    </a:p>
                  </a:txBody>
                  <a:tcPr anchor="ctr">
                    <a:solidFill>
                      <a:schemeClr val="bg1"/>
                    </a:solidFill>
                  </a:tcPr>
                </a:tc>
                <a:extLst>
                  <a:ext uri="{0D108BD9-81ED-4DB2-BD59-A6C34878D82A}">
                    <a16:rowId xmlns:a16="http://schemas.microsoft.com/office/drawing/2014/main" val="10000"/>
                  </a:ext>
                </a:extLst>
              </a:tr>
              <a:tr h="252000">
                <a:tc>
                  <a:txBody>
                    <a:bodyPr/>
                    <a:lstStyle/>
                    <a:p>
                      <a:pPr algn="l"/>
                      <a:r>
                        <a:rPr kumimoji="1" lang="ja-JP" altLang="en-US" sz="1050" b="0" dirty="0">
                          <a:latin typeface="HG丸ｺﾞｼｯｸM-PRO" panose="020F0600000000000000" pitchFamily="50" charset="-128"/>
                          <a:ea typeface="HG丸ｺﾞｼｯｸM-PRO" panose="020F0600000000000000" pitchFamily="50" charset="-128"/>
                        </a:rPr>
                        <a:t>建設業</a:t>
                      </a:r>
                      <a:endParaRPr kumimoji="1" lang="en-US" altLang="ja-JP" sz="1050" b="0" dirty="0">
                        <a:latin typeface="HG丸ｺﾞｼｯｸM-PRO" panose="020F0600000000000000" pitchFamily="50" charset="-128"/>
                        <a:ea typeface="HG丸ｺﾞｼｯｸM-PRO" panose="020F0600000000000000" pitchFamily="50" charset="-128"/>
                      </a:endParaRPr>
                    </a:p>
                  </a:txBody>
                  <a:tcPr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HG丸ｺﾞｼｯｸM-PRO" panose="020F0600000000000000" pitchFamily="50" charset="-128"/>
                          <a:ea typeface="HG丸ｺﾞｼｯｸM-PRO" panose="020F0600000000000000" pitchFamily="50" charset="-128"/>
                        </a:rPr>
                        <a:t>学術研究、専門・技術サービス業</a:t>
                      </a:r>
                      <a:endParaRPr kumimoji="1" lang="en-US" altLang="ja-JP" sz="1050" b="0" dirty="0">
                        <a:latin typeface="HG丸ｺﾞｼｯｸM-PRO" panose="020F0600000000000000" pitchFamily="50" charset="-128"/>
                        <a:ea typeface="HG丸ｺﾞｼｯｸM-PRO" panose="020F0600000000000000" pitchFamily="50" charset="-128"/>
                      </a:endParaRPr>
                    </a:p>
                  </a:txBody>
                  <a:tcPr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52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HG丸ｺﾞｼｯｸM-PRO" panose="020F0600000000000000" pitchFamily="50" charset="-128"/>
                          <a:ea typeface="HG丸ｺﾞｼｯｸM-PRO" panose="020F0600000000000000" pitchFamily="50" charset="-128"/>
                        </a:rPr>
                        <a:t>製造業</a:t>
                      </a:r>
                      <a:endParaRPr kumimoji="1" lang="en-US" altLang="ja-JP" sz="1050" b="0" dirty="0">
                        <a:latin typeface="HG丸ｺﾞｼｯｸM-PRO" panose="020F0600000000000000" pitchFamily="50" charset="-128"/>
                        <a:ea typeface="HG丸ｺﾞｼｯｸM-PRO" panose="020F0600000000000000" pitchFamily="50" charset="-128"/>
                      </a:endParaRPr>
                    </a:p>
                  </a:txBody>
                  <a:tcPr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r>
                        <a:rPr kumimoji="1" lang="ja-JP" altLang="en-US" sz="1050" b="0" dirty="0">
                          <a:latin typeface="HG丸ｺﾞｼｯｸM-PRO" panose="020F0600000000000000" pitchFamily="50" charset="-128"/>
                          <a:ea typeface="HG丸ｺﾞｼｯｸM-PRO" panose="020F0600000000000000" pitchFamily="50" charset="-128"/>
                        </a:rPr>
                        <a:t>宿泊業、飲食サービス業</a:t>
                      </a:r>
                    </a:p>
                  </a:txBody>
                  <a:tcPr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52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050" kern="1200" dirty="0">
                          <a:solidFill>
                            <a:schemeClr val="dk1"/>
                          </a:solidFill>
                          <a:latin typeface="HG丸ｺﾞｼｯｸM-PRO" panose="020F0600000000000000" pitchFamily="50" charset="-128"/>
                          <a:ea typeface="HG丸ｺﾞｼｯｸM-PRO" panose="020F0600000000000000" pitchFamily="50" charset="-128"/>
                          <a:cs typeface="+mn-cs"/>
                        </a:rPr>
                        <a:t>情報通信業</a:t>
                      </a:r>
                      <a:endParaRPr kumimoji="1" lang="en-US" altLang="ja-JP" sz="1050" kern="1200" dirty="0">
                        <a:solidFill>
                          <a:schemeClr val="dk1"/>
                        </a:solidFill>
                        <a:latin typeface="HG丸ｺﾞｼｯｸM-PRO" panose="020F0600000000000000" pitchFamily="50" charset="-128"/>
                        <a:ea typeface="HG丸ｺﾞｼｯｸM-PRO" panose="020F0600000000000000" pitchFamily="50" charset="-128"/>
                        <a:cs typeface="+mn-cs"/>
                      </a:endParaRPr>
                    </a:p>
                  </a:txBody>
                  <a:tcPr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ja-JP" altLang="en-US" sz="1050" dirty="0">
                          <a:latin typeface="HG丸ｺﾞｼｯｸM-PRO" panose="020F0600000000000000" pitchFamily="50" charset="-128"/>
                          <a:ea typeface="HG丸ｺﾞｼｯｸM-PRO" panose="020F0600000000000000" pitchFamily="50" charset="-128"/>
                        </a:rPr>
                        <a:t>生活関連サービス業、娯楽業</a:t>
                      </a:r>
                    </a:p>
                  </a:txBody>
                  <a:tcPr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52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050" b="0" kern="1200" dirty="0">
                          <a:solidFill>
                            <a:schemeClr val="dk1"/>
                          </a:solidFill>
                          <a:effectLst/>
                          <a:latin typeface="HG丸ｺﾞｼｯｸM-PRO" panose="020F0600000000000000" pitchFamily="50" charset="-128"/>
                          <a:ea typeface="HG丸ｺﾞｼｯｸM-PRO" panose="020F0600000000000000" pitchFamily="50" charset="-128"/>
                          <a:cs typeface="+mn-cs"/>
                        </a:rPr>
                        <a:t>運輸業、郵便業</a:t>
                      </a:r>
                      <a:endParaRPr kumimoji="1" lang="ja-JP" altLang="en-US" sz="800" b="0" dirty="0">
                        <a:latin typeface="HG丸ｺﾞｼｯｸM-PRO" panose="020F0600000000000000" pitchFamily="50" charset="-128"/>
                        <a:ea typeface="HG丸ｺﾞｼｯｸM-PRO" panose="020F0600000000000000" pitchFamily="50" charset="-128"/>
                      </a:endParaRPr>
                    </a:p>
                  </a:txBody>
                  <a:tcPr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HG丸ｺﾞｼｯｸM-PRO" panose="020F0600000000000000" pitchFamily="50" charset="-128"/>
                          <a:ea typeface="HG丸ｺﾞｼｯｸM-PRO" panose="020F0600000000000000" pitchFamily="50" charset="-128"/>
                        </a:rPr>
                        <a:t>教育、学習支援業</a:t>
                      </a:r>
                    </a:p>
                  </a:txBody>
                  <a:tcPr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52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latin typeface="HG丸ｺﾞｼｯｸM-PRO" panose="020F0600000000000000" pitchFamily="50" charset="-128"/>
                          <a:ea typeface="HG丸ｺﾞｼｯｸM-PRO" panose="020F0600000000000000" pitchFamily="50" charset="-128"/>
                        </a:rPr>
                        <a:t>卸売業、小売業</a:t>
                      </a:r>
                      <a:endParaRPr kumimoji="1" lang="ja-JP" altLang="en-US" sz="1050" kern="1200" dirty="0">
                        <a:solidFill>
                          <a:schemeClr val="dk1"/>
                        </a:solidFill>
                        <a:latin typeface="HG丸ｺﾞｼｯｸM-PRO" panose="020F0600000000000000" pitchFamily="50" charset="-128"/>
                        <a:ea typeface="HG丸ｺﾞｼｯｸM-PRO" panose="020F0600000000000000" pitchFamily="50" charset="-128"/>
                        <a:cs typeface="+mn-cs"/>
                      </a:endParaRPr>
                    </a:p>
                  </a:txBody>
                  <a:tcPr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HG丸ｺﾞｼｯｸM-PRO" panose="020F0600000000000000" pitchFamily="50" charset="-128"/>
                          <a:ea typeface="HG丸ｺﾞｼｯｸM-PRO" panose="020F0600000000000000" pitchFamily="50" charset="-128"/>
                        </a:rPr>
                        <a:t>医療、福祉</a:t>
                      </a:r>
                      <a:endParaRPr kumimoji="1" lang="ja-JP" altLang="en-US" sz="1050" b="0" dirty="0">
                        <a:latin typeface="HG丸ｺﾞｼｯｸM-PRO" panose="020F0600000000000000" pitchFamily="50" charset="-128"/>
                        <a:ea typeface="HG丸ｺﾞｼｯｸM-PRO" panose="020F0600000000000000" pitchFamily="50" charset="-128"/>
                      </a:endParaRPr>
                    </a:p>
                  </a:txBody>
                  <a:tcPr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252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HG丸ｺﾞｼｯｸM-PRO" panose="020F0600000000000000" pitchFamily="50" charset="-128"/>
                          <a:ea typeface="HG丸ｺﾞｼｯｸM-PRO" panose="020F0600000000000000" pitchFamily="50" charset="-128"/>
                        </a:rPr>
                        <a:t>金融業、保険業</a:t>
                      </a:r>
                    </a:p>
                  </a:txBody>
                  <a:tcPr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HG丸ｺﾞｼｯｸM-PRO" panose="020F0600000000000000" pitchFamily="50" charset="-128"/>
                          <a:ea typeface="HG丸ｺﾞｼｯｸM-PRO" panose="020F0600000000000000" pitchFamily="50" charset="-128"/>
                        </a:rPr>
                        <a:t>サービス業（その他に分類されないもの）</a:t>
                      </a:r>
                    </a:p>
                  </a:txBody>
                  <a:tcPr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252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kern="1200" dirty="0">
                          <a:solidFill>
                            <a:schemeClr val="dk1"/>
                          </a:solidFill>
                          <a:latin typeface="HG丸ｺﾞｼｯｸM-PRO" panose="020F0600000000000000" pitchFamily="50" charset="-128"/>
                          <a:ea typeface="HG丸ｺﾞｼｯｸM-PRO" panose="020F0600000000000000" pitchFamily="50" charset="-128"/>
                          <a:cs typeface="+mn-cs"/>
                        </a:rPr>
                        <a:t>不動産業、物品賃貸業</a:t>
                      </a:r>
                    </a:p>
                  </a:txBody>
                  <a:tcPr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endParaRPr kumimoji="1" lang="ja-JP" altLang="en-US" sz="1050" b="0" dirty="0">
                        <a:latin typeface="HG丸ｺﾞｼｯｸM-PRO" panose="020F0600000000000000" pitchFamily="50" charset="-128"/>
                        <a:ea typeface="HG丸ｺﾞｼｯｸM-PRO" panose="020F0600000000000000" pitchFamily="50" charset="-128"/>
                      </a:endParaRPr>
                    </a:p>
                  </a:txBody>
                  <a:tcPr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bl>
          </a:graphicData>
        </a:graphic>
      </p:graphicFrame>
      <p:sp>
        <p:nvSpPr>
          <p:cNvPr id="22" name="テキスト ボックス 21"/>
          <p:cNvSpPr txBox="1"/>
          <p:nvPr/>
        </p:nvSpPr>
        <p:spPr>
          <a:xfrm>
            <a:off x="0" y="7769677"/>
            <a:ext cx="3548933" cy="1369606"/>
          </a:xfrm>
          <a:prstGeom prst="rect">
            <a:avLst/>
          </a:prstGeom>
          <a:noFill/>
        </p:spPr>
        <p:txBody>
          <a:bodyPr wrap="square" rtlCol="0">
            <a:spAutoFit/>
          </a:bodyPr>
          <a:lstStyle/>
          <a:p>
            <a:r>
              <a:rPr lang="ja-JP" altLang="en-US" sz="1400" b="1" dirty="0">
                <a:solidFill>
                  <a:srgbClr val="FF0000"/>
                </a:solidFill>
                <a:latin typeface="HG丸ｺﾞｼｯｸM-PRO" panose="020F0600000000000000" pitchFamily="50" charset="-128"/>
                <a:ea typeface="HG丸ｺﾞｼｯｸM-PRO" panose="020F0600000000000000" pitchFamily="50" charset="-128"/>
              </a:rPr>
              <a:t>◇</a:t>
            </a:r>
            <a:r>
              <a:rPr lang="ja-JP" altLang="en-US" sz="1200" b="1" dirty="0">
                <a:solidFill>
                  <a:srgbClr val="FF0000"/>
                </a:solidFill>
                <a:latin typeface="HG丸ｺﾞｼｯｸM-PRO" panose="020F0600000000000000" pitchFamily="50" charset="-128"/>
                <a:ea typeface="HG丸ｺﾞｼｯｸM-PRO" panose="020F0600000000000000" pitchFamily="50" charset="-128"/>
              </a:rPr>
              <a:t>旧伊達町、梁川町、霊山町、月舘町の事業者</a:t>
            </a:r>
            <a:endParaRPr lang="en-US" altLang="ja-JP" sz="11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1100" b="1" dirty="0">
                <a:latin typeface="HG丸ｺﾞｼｯｸM-PRO" panose="020F0600000000000000" pitchFamily="50" charset="-128"/>
                <a:ea typeface="HG丸ｺﾞｼｯｸM-PRO" panose="020F0600000000000000" pitchFamily="50" charset="-128"/>
              </a:rPr>
              <a:t>　 </a:t>
            </a:r>
            <a:r>
              <a:rPr lang="ja-JP" altLang="en-US" sz="1400" b="1" dirty="0">
                <a:latin typeface="HG丸ｺﾞｼｯｸM-PRO" panose="020F0600000000000000" pitchFamily="50" charset="-128"/>
                <a:ea typeface="HG丸ｺﾞｼｯｸM-PRO" panose="020F0600000000000000" pitchFamily="50" charset="-128"/>
              </a:rPr>
              <a:t>⇒伊達市商工会</a:t>
            </a:r>
            <a:endParaRPr lang="en-US" altLang="ja-JP" sz="1100" b="1" dirty="0">
              <a:latin typeface="HG丸ｺﾞｼｯｸM-PRO" panose="020F0600000000000000" pitchFamily="50" charset="-128"/>
              <a:ea typeface="HG丸ｺﾞｼｯｸM-PRO" panose="020F0600000000000000" pitchFamily="50" charset="-128"/>
            </a:endParaRPr>
          </a:p>
          <a:p>
            <a:endParaRPr lang="en-US" altLang="ja-JP" sz="1100" b="1" dirty="0">
              <a:latin typeface="HG丸ｺﾞｼｯｸM-PRO" panose="020F0600000000000000" pitchFamily="50" charset="-128"/>
              <a:ea typeface="HG丸ｺﾞｼｯｸM-PRO" panose="020F0600000000000000" pitchFamily="50" charset="-128"/>
            </a:endParaRPr>
          </a:p>
          <a:p>
            <a:r>
              <a:rPr lang="ja-JP" altLang="en-US" sz="1100" b="1" dirty="0">
                <a:latin typeface="HG丸ｺﾞｼｯｸM-PRO" panose="020F0600000000000000" pitchFamily="50" charset="-128"/>
                <a:ea typeface="HG丸ｺﾞｼｯｸM-PRO" panose="020F0600000000000000" pitchFamily="50" charset="-128"/>
              </a:rPr>
              <a:t>＜伊達市商工会＞</a:t>
            </a:r>
            <a:endParaRPr lang="en-US" altLang="ja-JP" sz="1100" b="1" dirty="0">
              <a:latin typeface="HG丸ｺﾞｼｯｸM-PRO" panose="020F0600000000000000" pitchFamily="50" charset="-128"/>
              <a:ea typeface="HG丸ｺﾞｼｯｸM-PRO" panose="020F0600000000000000" pitchFamily="50" charset="-128"/>
            </a:endParaRPr>
          </a:p>
          <a:p>
            <a:r>
              <a:rPr lang="ja-JP" altLang="en-US" sz="1100" b="1" dirty="0">
                <a:latin typeface="HG丸ｺﾞｼｯｸM-PRO" panose="020F0600000000000000" pitchFamily="50" charset="-128"/>
                <a:ea typeface="HG丸ｺﾞｼｯｸM-PRO" panose="020F0600000000000000" pitchFamily="50" charset="-128"/>
              </a:rPr>
              <a:t>　</a:t>
            </a:r>
            <a:r>
              <a:rPr lang="zh-TW" altLang="en-US" sz="1100" b="1" dirty="0">
                <a:latin typeface="HG丸ｺﾞｼｯｸM-PRO" panose="020F0600000000000000" pitchFamily="50" charset="-128"/>
                <a:ea typeface="HG丸ｺﾞｼｯｸM-PRO" panose="020F0600000000000000" pitchFamily="50" charset="-128"/>
              </a:rPr>
              <a:t>〒</a:t>
            </a:r>
            <a:r>
              <a:rPr lang="en-US" altLang="zh-TW" sz="1100" b="1" dirty="0">
                <a:latin typeface="HG丸ｺﾞｼｯｸM-PRO" panose="020F0600000000000000" pitchFamily="50" charset="-128"/>
                <a:ea typeface="HG丸ｺﾞｼｯｸM-PRO" panose="020F0600000000000000" pitchFamily="50" charset="-128"/>
              </a:rPr>
              <a:t>960</a:t>
            </a:r>
            <a:r>
              <a:rPr lang="zh-TW" altLang="en-US" sz="1100" b="1" dirty="0">
                <a:latin typeface="HG丸ｺﾞｼｯｸM-PRO" panose="020F0600000000000000" pitchFamily="50" charset="-128"/>
                <a:ea typeface="HG丸ｺﾞｼｯｸM-PRO" panose="020F0600000000000000" pitchFamily="50" charset="-128"/>
              </a:rPr>
              <a:t>－</a:t>
            </a:r>
            <a:r>
              <a:rPr lang="en-US" altLang="zh-TW" sz="1100" b="1" dirty="0">
                <a:latin typeface="HG丸ｺﾞｼｯｸM-PRO" panose="020F0600000000000000" pitchFamily="50" charset="-128"/>
                <a:ea typeface="HG丸ｺﾞｼｯｸM-PRO" panose="020F0600000000000000" pitchFamily="50" charset="-128"/>
              </a:rPr>
              <a:t>0756</a:t>
            </a:r>
          </a:p>
          <a:p>
            <a:r>
              <a:rPr lang="ja-JP" altLang="en-US" sz="1100" b="1" dirty="0">
                <a:latin typeface="HG丸ｺﾞｼｯｸM-PRO" panose="020F0600000000000000" pitchFamily="50" charset="-128"/>
                <a:ea typeface="HG丸ｺﾞｼｯｸM-PRO" panose="020F0600000000000000" pitchFamily="50" charset="-128"/>
              </a:rPr>
              <a:t>　　</a:t>
            </a:r>
            <a:r>
              <a:rPr lang="zh-TW" altLang="en-US" sz="1100" b="1" dirty="0">
                <a:latin typeface="HG丸ｺﾞｼｯｸM-PRO" panose="020F0600000000000000" pitchFamily="50" charset="-128"/>
                <a:ea typeface="HG丸ｺﾞｼｯｸM-PRO" panose="020F0600000000000000" pitchFamily="50" charset="-128"/>
              </a:rPr>
              <a:t>伊達市梁川町青葉町３番地</a:t>
            </a:r>
            <a:endParaRPr lang="en-US" altLang="zh-TW" sz="1100" b="1" dirty="0">
              <a:latin typeface="HG丸ｺﾞｼｯｸM-PRO" panose="020F0600000000000000" pitchFamily="50" charset="-128"/>
              <a:ea typeface="HG丸ｺﾞｼｯｸM-PRO" panose="020F0600000000000000" pitchFamily="50" charset="-128"/>
            </a:endParaRPr>
          </a:p>
          <a:p>
            <a:r>
              <a:rPr lang="ja-JP" altLang="en-US" sz="1100" b="1" dirty="0">
                <a:latin typeface="HG丸ｺﾞｼｯｸM-PRO" panose="020F0600000000000000" pitchFamily="50" charset="-128"/>
                <a:ea typeface="HG丸ｺﾞｼｯｸM-PRO" panose="020F0600000000000000" pitchFamily="50" charset="-128"/>
              </a:rPr>
              <a:t>　℡</a:t>
            </a:r>
            <a:r>
              <a:rPr lang="en-US" altLang="ja-JP" sz="1100" b="1" dirty="0">
                <a:latin typeface="HG丸ｺﾞｼｯｸM-PRO" panose="020F0600000000000000" pitchFamily="50" charset="-128"/>
                <a:ea typeface="HG丸ｺﾞｼｯｸM-PRO" panose="020F0600000000000000" pitchFamily="50" charset="-128"/>
              </a:rPr>
              <a:t>024-577-0057</a:t>
            </a:r>
            <a:endParaRPr lang="en-US" altLang="ja-JP" sz="1200" b="1" dirty="0">
              <a:latin typeface="HG丸ｺﾞｼｯｸM-PRO" panose="020F0600000000000000" pitchFamily="50" charset="-128"/>
              <a:ea typeface="HG丸ｺﾞｼｯｸM-PRO" panose="020F0600000000000000" pitchFamily="50" charset="-128"/>
            </a:endParaRPr>
          </a:p>
        </p:txBody>
      </p:sp>
      <p:sp>
        <p:nvSpPr>
          <p:cNvPr id="23" name="テキスト ボックス 22"/>
          <p:cNvSpPr txBox="1"/>
          <p:nvPr/>
        </p:nvSpPr>
        <p:spPr>
          <a:xfrm>
            <a:off x="3418518" y="7781709"/>
            <a:ext cx="3355407" cy="1369606"/>
          </a:xfrm>
          <a:prstGeom prst="rect">
            <a:avLst/>
          </a:prstGeom>
          <a:noFill/>
        </p:spPr>
        <p:txBody>
          <a:bodyPr wrap="square" rtlCol="0">
            <a:spAutoFit/>
          </a:bodyPr>
          <a:lstStyle/>
          <a:p>
            <a:r>
              <a:rPr lang="ja-JP" altLang="en-US" sz="1400" b="1" dirty="0">
                <a:solidFill>
                  <a:srgbClr val="FF0000"/>
                </a:solidFill>
                <a:latin typeface="HG丸ｺﾞｼｯｸM-PRO" panose="020F0600000000000000" pitchFamily="50" charset="-128"/>
                <a:ea typeface="HG丸ｺﾞｼｯｸM-PRO" panose="020F0600000000000000" pitchFamily="50" charset="-128"/>
              </a:rPr>
              <a:t>◇旧保原町の事業者</a:t>
            </a:r>
            <a:endParaRPr lang="en-US" altLang="ja-JP" sz="14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1100" b="1" dirty="0">
                <a:latin typeface="HG丸ｺﾞｼｯｸM-PRO" panose="020F0600000000000000" pitchFamily="50" charset="-128"/>
                <a:ea typeface="HG丸ｺﾞｼｯｸM-PRO" panose="020F0600000000000000" pitchFamily="50" charset="-128"/>
              </a:rPr>
              <a:t>　</a:t>
            </a:r>
            <a:r>
              <a:rPr lang="ja-JP" altLang="en-US" sz="1400" b="1" dirty="0">
                <a:latin typeface="HG丸ｺﾞｼｯｸM-PRO" panose="020F0600000000000000" pitchFamily="50" charset="-128"/>
                <a:ea typeface="HG丸ｺﾞｼｯｸM-PRO" panose="020F0600000000000000" pitchFamily="50" charset="-128"/>
              </a:rPr>
              <a:t> ⇒保原町商工会</a:t>
            </a:r>
            <a:endParaRPr lang="en-US" altLang="ja-JP" sz="1100" b="1" dirty="0">
              <a:latin typeface="HG丸ｺﾞｼｯｸM-PRO" panose="020F0600000000000000" pitchFamily="50" charset="-128"/>
              <a:ea typeface="HG丸ｺﾞｼｯｸM-PRO" panose="020F0600000000000000" pitchFamily="50" charset="-128"/>
            </a:endParaRPr>
          </a:p>
          <a:p>
            <a:endParaRPr lang="en-US" altLang="ja-JP" sz="1100" b="1" dirty="0">
              <a:latin typeface="HG丸ｺﾞｼｯｸM-PRO" panose="020F0600000000000000" pitchFamily="50" charset="-128"/>
              <a:ea typeface="HG丸ｺﾞｼｯｸM-PRO" panose="020F0600000000000000" pitchFamily="50" charset="-128"/>
            </a:endParaRPr>
          </a:p>
          <a:p>
            <a:r>
              <a:rPr lang="ja-JP" altLang="en-US" sz="1100" b="1" dirty="0">
                <a:latin typeface="HG丸ｺﾞｼｯｸM-PRO" panose="020F0600000000000000" pitchFamily="50" charset="-128"/>
                <a:ea typeface="HG丸ｺﾞｼｯｸM-PRO" panose="020F0600000000000000" pitchFamily="50" charset="-128"/>
              </a:rPr>
              <a:t>＜保原町商工会＞</a:t>
            </a:r>
            <a:endParaRPr lang="en-US" altLang="ja-JP" sz="1100" b="1" dirty="0">
              <a:latin typeface="HG丸ｺﾞｼｯｸM-PRO" panose="020F0600000000000000" pitchFamily="50" charset="-128"/>
              <a:ea typeface="HG丸ｺﾞｼｯｸM-PRO" panose="020F0600000000000000" pitchFamily="50" charset="-128"/>
            </a:endParaRPr>
          </a:p>
          <a:p>
            <a:r>
              <a:rPr lang="ja-JP" altLang="en-US" sz="1100" b="1" dirty="0">
                <a:latin typeface="HG丸ｺﾞｼｯｸM-PRO" panose="020F0600000000000000" pitchFamily="50" charset="-128"/>
                <a:ea typeface="HG丸ｺﾞｼｯｸM-PRO" panose="020F0600000000000000" pitchFamily="50" charset="-128"/>
              </a:rPr>
              <a:t>　</a:t>
            </a:r>
            <a:r>
              <a:rPr lang="zh-TW" altLang="en-US" sz="1100" b="1" dirty="0">
                <a:latin typeface="HG丸ｺﾞｼｯｸM-PRO" panose="020F0600000000000000" pitchFamily="50" charset="-128"/>
                <a:ea typeface="HG丸ｺﾞｼｯｸM-PRO" panose="020F0600000000000000" pitchFamily="50" charset="-128"/>
              </a:rPr>
              <a:t>〒</a:t>
            </a:r>
            <a:r>
              <a:rPr lang="en-US" altLang="zh-TW" sz="1100" b="1" dirty="0">
                <a:latin typeface="HG丸ｺﾞｼｯｸM-PRO" panose="020F0600000000000000" pitchFamily="50" charset="-128"/>
                <a:ea typeface="HG丸ｺﾞｼｯｸM-PRO" panose="020F0600000000000000" pitchFamily="50" charset="-128"/>
              </a:rPr>
              <a:t>960</a:t>
            </a:r>
            <a:r>
              <a:rPr lang="zh-TW" altLang="en-US" sz="1100" b="1" dirty="0">
                <a:latin typeface="HG丸ｺﾞｼｯｸM-PRO" panose="020F0600000000000000" pitchFamily="50" charset="-128"/>
                <a:ea typeface="HG丸ｺﾞｼｯｸM-PRO" panose="020F0600000000000000" pitchFamily="50" charset="-128"/>
              </a:rPr>
              <a:t>－</a:t>
            </a:r>
            <a:r>
              <a:rPr lang="en-US" altLang="zh-TW" sz="1100" b="1" dirty="0">
                <a:latin typeface="HG丸ｺﾞｼｯｸM-PRO" panose="020F0600000000000000" pitchFamily="50" charset="-128"/>
                <a:ea typeface="HG丸ｺﾞｼｯｸM-PRO" panose="020F0600000000000000" pitchFamily="50" charset="-128"/>
              </a:rPr>
              <a:t>0612</a:t>
            </a:r>
          </a:p>
          <a:p>
            <a:r>
              <a:rPr lang="ja-JP" altLang="en-US" sz="1100" b="1" dirty="0">
                <a:latin typeface="HG丸ｺﾞｼｯｸM-PRO" panose="020F0600000000000000" pitchFamily="50" charset="-128"/>
                <a:ea typeface="HG丸ｺﾞｼｯｸM-PRO" panose="020F0600000000000000" pitchFamily="50" charset="-128"/>
              </a:rPr>
              <a:t>　　</a:t>
            </a:r>
            <a:r>
              <a:rPr lang="zh-TW" altLang="en-US" sz="1100" b="1" dirty="0">
                <a:latin typeface="HG丸ｺﾞｼｯｸM-PRO" panose="020F0600000000000000" pitchFamily="50" charset="-128"/>
                <a:ea typeface="HG丸ｺﾞｼｯｸM-PRO" panose="020F0600000000000000" pitchFamily="50" charset="-128"/>
              </a:rPr>
              <a:t>伊達市保原町字宮下</a:t>
            </a:r>
            <a:r>
              <a:rPr lang="en-US" altLang="zh-TW" sz="1100" b="1" dirty="0">
                <a:latin typeface="HG丸ｺﾞｼｯｸM-PRO" panose="020F0600000000000000" pitchFamily="50" charset="-128"/>
                <a:ea typeface="HG丸ｺﾞｼｯｸM-PRO" panose="020F0600000000000000" pitchFamily="50" charset="-128"/>
              </a:rPr>
              <a:t>111</a:t>
            </a:r>
            <a:r>
              <a:rPr lang="zh-TW" altLang="en-US" sz="1100" b="1" dirty="0">
                <a:latin typeface="HG丸ｺﾞｼｯｸM-PRO" panose="020F0600000000000000" pitchFamily="50" charset="-128"/>
                <a:ea typeface="HG丸ｺﾞｼｯｸM-PRO" panose="020F0600000000000000" pitchFamily="50" charset="-128"/>
              </a:rPr>
              <a:t>番地</a:t>
            </a:r>
            <a:endParaRPr lang="en-US" altLang="zh-TW" sz="1100" b="1" dirty="0">
              <a:latin typeface="HG丸ｺﾞｼｯｸM-PRO" panose="020F0600000000000000" pitchFamily="50" charset="-128"/>
              <a:ea typeface="HG丸ｺﾞｼｯｸM-PRO" panose="020F0600000000000000" pitchFamily="50" charset="-128"/>
            </a:endParaRPr>
          </a:p>
          <a:p>
            <a:r>
              <a:rPr lang="ja-JP" altLang="en-US" sz="1100" b="1" dirty="0">
                <a:latin typeface="HG丸ｺﾞｼｯｸM-PRO" panose="020F0600000000000000" pitchFamily="50" charset="-128"/>
                <a:ea typeface="HG丸ｺﾞｼｯｸM-PRO" panose="020F0600000000000000" pitchFamily="50" charset="-128"/>
              </a:rPr>
              <a:t>　℡</a:t>
            </a:r>
            <a:r>
              <a:rPr lang="en-US" altLang="ja-JP" sz="1100" b="1" dirty="0">
                <a:latin typeface="HG丸ｺﾞｼｯｸM-PRO" panose="020F0600000000000000" pitchFamily="50" charset="-128"/>
                <a:ea typeface="HG丸ｺﾞｼｯｸM-PRO" panose="020F0600000000000000" pitchFamily="50" charset="-128"/>
              </a:rPr>
              <a:t>024-575-2284</a:t>
            </a:r>
            <a:endParaRPr lang="en-US" altLang="ja-JP" sz="1200" b="1" dirty="0">
              <a:latin typeface="HG丸ｺﾞｼｯｸM-PRO" panose="020F0600000000000000" pitchFamily="50" charset="-128"/>
              <a:ea typeface="HG丸ｺﾞｼｯｸM-PRO" panose="020F0600000000000000" pitchFamily="50" charset="-128"/>
            </a:endParaRPr>
          </a:p>
        </p:txBody>
      </p:sp>
      <p:cxnSp>
        <p:nvCxnSpPr>
          <p:cNvPr id="11" name="直線コネクタ 10"/>
          <p:cNvCxnSpPr/>
          <p:nvPr/>
        </p:nvCxnSpPr>
        <p:spPr>
          <a:xfrm>
            <a:off x="3398698" y="7779911"/>
            <a:ext cx="0" cy="1395467"/>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30698" y="8316416"/>
            <a:ext cx="6925917"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764704" y="617542"/>
            <a:ext cx="5490239" cy="430887"/>
          </a:xfrm>
          <a:prstGeom prst="rect">
            <a:avLst/>
          </a:prstGeom>
          <a:noFill/>
        </p:spPr>
        <p:txBody>
          <a:bodyPr wrap="square" rtlCol="0">
            <a:spAutoFit/>
          </a:bodyPr>
          <a:lstStyle/>
          <a:p>
            <a:r>
              <a:rPr lang="ja-JP" altLang="en-US" sz="1100" dirty="0">
                <a:latin typeface="HG丸ｺﾞｼｯｸM-PRO" panose="020F0600000000000000" pitchFamily="50" charset="-128"/>
                <a:ea typeface="HG丸ｺﾞｼｯｸM-PRO" panose="020F0600000000000000" pitchFamily="50" charset="-128"/>
              </a:rPr>
              <a:t>燃料費及び電気料金の高騰により事業活動に影響を受けている市内中小企業者等に対し、事業の継続を支援するための応援金を交付します。</a:t>
            </a:r>
          </a:p>
        </p:txBody>
      </p:sp>
    </p:spTree>
    <p:extLst>
      <p:ext uri="{BB962C8B-B14F-4D97-AF65-F5344CB8AC3E}">
        <p14:creationId xmlns:p14="http://schemas.microsoft.com/office/powerpoint/2010/main" val="3028545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サブタイトル 2"/>
          <p:cNvSpPr txBox="1">
            <a:spLocks/>
          </p:cNvSpPr>
          <p:nvPr/>
        </p:nvSpPr>
        <p:spPr>
          <a:xfrm>
            <a:off x="0" y="0"/>
            <a:ext cx="6858000" cy="1019022"/>
          </a:xfrm>
          <a:prstGeom prst="rect">
            <a:avLst/>
          </a:prstGeom>
          <a:solidFill>
            <a:srgbClr val="0033CC"/>
          </a:solidFill>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800" b="1" dirty="0">
                <a:solidFill>
                  <a:srgbClr val="FFFF00"/>
                </a:solidFill>
                <a:latin typeface="HG丸ｺﾞｼｯｸM-PRO" panose="020F0600000000000000" pitchFamily="50" charset="-128"/>
                <a:ea typeface="HG丸ｺﾞｼｯｸM-PRO" panose="020F0600000000000000" pitchFamily="50" charset="-128"/>
              </a:rPr>
              <a:t>◆申請の流れ</a:t>
            </a:r>
            <a:endParaRPr lang="en-US" altLang="ja-JP" sz="1800" b="1" dirty="0">
              <a:solidFill>
                <a:srgbClr val="FFFF00"/>
              </a:solidFill>
              <a:latin typeface="HG丸ｺﾞｼｯｸM-PRO" panose="020F0600000000000000" pitchFamily="50" charset="-128"/>
              <a:ea typeface="HG丸ｺﾞｼｯｸM-PRO" panose="020F0600000000000000" pitchFamily="50" charset="-128"/>
            </a:endParaRPr>
          </a:p>
          <a:p>
            <a:pPr algn="l"/>
            <a:r>
              <a:rPr lang="ja-JP" altLang="en-US" sz="1400" b="1" dirty="0">
                <a:solidFill>
                  <a:srgbClr val="FFFF00"/>
                </a:solidFill>
                <a:latin typeface="HG丸ｺﾞｼｯｸM-PRO" panose="020F0600000000000000" pitchFamily="50" charset="-128"/>
                <a:ea typeface="HG丸ｺﾞｼｯｸM-PRO" panose="020F0600000000000000" pitchFamily="50" charset="-128"/>
              </a:rPr>
              <a:t>申請受付事務要領を確認し、必要書類を添えて郵送、または持参にて提出してください。</a:t>
            </a:r>
            <a:endParaRPr lang="en-US" altLang="ja-JP" sz="1400" b="1" dirty="0">
              <a:solidFill>
                <a:srgbClr val="FFFF00"/>
              </a:solidFill>
              <a:latin typeface="HG丸ｺﾞｼｯｸM-PRO" panose="020F0600000000000000" pitchFamily="50" charset="-128"/>
              <a:ea typeface="HG丸ｺﾞｼｯｸM-PRO" panose="020F0600000000000000" pitchFamily="50" charset="-128"/>
            </a:endParaRPr>
          </a:p>
          <a:p>
            <a:pPr algn="l"/>
            <a:endParaRPr lang="ja-JP" altLang="en-US" sz="1400" b="1" dirty="0">
              <a:solidFill>
                <a:srgbClr val="FFFF00"/>
              </a:solidFill>
              <a:latin typeface="HG丸ｺﾞｼｯｸM-PRO" panose="020F0600000000000000" pitchFamily="50" charset="-128"/>
              <a:ea typeface="HG丸ｺﾞｼｯｸM-PRO" panose="020F0600000000000000" pitchFamily="50" charset="-128"/>
            </a:endParaRPr>
          </a:p>
        </p:txBody>
      </p:sp>
      <p:sp>
        <p:nvSpPr>
          <p:cNvPr id="7" name="テキスト ボックス 6"/>
          <p:cNvSpPr txBox="1"/>
          <p:nvPr/>
        </p:nvSpPr>
        <p:spPr>
          <a:xfrm>
            <a:off x="834149" y="1191817"/>
            <a:ext cx="6036651" cy="5737468"/>
          </a:xfrm>
          <a:prstGeom prst="rect">
            <a:avLst/>
          </a:prstGeom>
          <a:solidFill>
            <a:schemeClr val="bg1"/>
          </a:solidFill>
          <a:ln w="3175">
            <a:solidFill>
              <a:srgbClr val="FF0000"/>
            </a:solidFill>
            <a:prstDash val="dash"/>
          </a:ln>
        </p:spPr>
        <p:txBody>
          <a:bodyPr wrap="square" rtlCol="0">
            <a:spAutoFit/>
          </a:bodyPr>
          <a:lstStyle/>
          <a:p>
            <a:pPr marL="36000">
              <a:lnSpc>
                <a:spcPts val="600"/>
              </a:lnSpc>
              <a:spcBef>
                <a:spcPts val="600"/>
              </a:spcBef>
            </a:pPr>
            <a:endParaRPr lang="en-US" altLang="ja-JP" sz="1600" dirty="0">
              <a:latin typeface="HG丸ｺﾞｼｯｸM-PRO" panose="020F0600000000000000" pitchFamily="50" charset="-128"/>
              <a:ea typeface="HG丸ｺﾞｼｯｸM-PRO" panose="020F0600000000000000" pitchFamily="50" charset="-128"/>
            </a:endParaRPr>
          </a:p>
          <a:p>
            <a:pPr marL="36000">
              <a:lnSpc>
                <a:spcPts val="1200"/>
              </a:lnSpc>
              <a:spcBef>
                <a:spcPts val="600"/>
              </a:spcBef>
            </a:pPr>
            <a:r>
              <a:rPr lang="en-US" altLang="ja-JP" sz="1600" dirty="0">
                <a:latin typeface="HG丸ｺﾞｼｯｸM-PRO" panose="020F0600000000000000" pitchFamily="50" charset="-128"/>
                <a:ea typeface="HG丸ｺﾞｼｯｸM-PRO" panose="020F0600000000000000" pitchFamily="50" charset="-128"/>
              </a:rPr>
              <a:t>【</a:t>
            </a:r>
            <a:r>
              <a:rPr lang="ja-JP" altLang="en-US" sz="1600" dirty="0">
                <a:latin typeface="HG丸ｺﾞｼｯｸM-PRO" panose="020F0600000000000000" pitchFamily="50" charset="-128"/>
                <a:ea typeface="HG丸ｺﾞｼｯｸM-PRO" panose="020F0600000000000000" pitchFamily="50" charset="-128"/>
              </a:rPr>
              <a:t>指定様式等</a:t>
            </a:r>
            <a:r>
              <a:rPr lang="en-US" altLang="ja-JP" sz="1600" dirty="0">
                <a:latin typeface="HG丸ｺﾞｼｯｸM-PRO" panose="020F0600000000000000" pitchFamily="50" charset="-128"/>
                <a:ea typeface="HG丸ｺﾞｼｯｸM-PRO" panose="020F0600000000000000" pitchFamily="50" charset="-128"/>
              </a:rPr>
              <a:t>】</a:t>
            </a:r>
          </a:p>
          <a:p>
            <a:pPr marL="36000">
              <a:lnSpc>
                <a:spcPts val="1200"/>
              </a:lnSpc>
              <a:spcBef>
                <a:spcPts val="600"/>
              </a:spcBef>
            </a:pPr>
            <a:r>
              <a:rPr lang="en-US" altLang="ja-JP" sz="1200" b="1" dirty="0">
                <a:solidFill>
                  <a:srgbClr val="0066FF"/>
                </a:solidFill>
                <a:latin typeface="HG丸ｺﾞｼｯｸM-PRO" panose="020F0600000000000000" pitchFamily="50" charset="-128"/>
                <a:ea typeface="HG丸ｺﾞｼｯｸM-PRO" panose="020F0600000000000000" pitchFamily="50" charset="-128"/>
              </a:rPr>
              <a:t>※</a:t>
            </a:r>
            <a:r>
              <a:rPr lang="ja-JP" altLang="en-US" sz="1200" b="1" dirty="0">
                <a:solidFill>
                  <a:srgbClr val="0066FF"/>
                </a:solidFill>
                <a:latin typeface="HG丸ｺﾞｼｯｸM-PRO" panose="020F0600000000000000" pitchFamily="50" charset="-128"/>
                <a:ea typeface="HG丸ｺﾞｼｯｸM-PRO" panose="020F0600000000000000" pitchFamily="50" charset="-128"/>
              </a:rPr>
              <a:t>各様式の裏面に記載例を掲載しています。確認の上ご記入ください</a:t>
            </a:r>
            <a:r>
              <a:rPr lang="ja-JP" altLang="en-US" sz="1050" b="1" dirty="0">
                <a:solidFill>
                  <a:srgbClr val="0066FF"/>
                </a:solidFill>
                <a:latin typeface="HG丸ｺﾞｼｯｸM-PRO" panose="020F0600000000000000" pitchFamily="50" charset="-128"/>
                <a:ea typeface="HG丸ｺﾞｼｯｸM-PRO" panose="020F0600000000000000" pitchFamily="50" charset="-128"/>
              </a:rPr>
              <a:t>。</a:t>
            </a:r>
            <a:endParaRPr lang="en-US" altLang="ja-JP" sz="1050" b="1" dirty="0">
              <a:solidFill>
                <a:srgbClr val="0066FF"/>
              </a:solidFill>
              <a:latin typeface="HG丸ｺﾞｼｯｸM-PRO" panose="020F0600000000000000" pitchFamily="50" charset="-128"/>
              <a:ea typeface="HG丸ｺﾞｼｯｸM-PRO" panose="020F0600000000000000" pitchFamily="50" charset="-128"/>
            </a:endParaRPr>
          </a:p>
          <a:p>
            <a:pPr marL="36000" indent="-171450">
              <a:lnSpc>
                <a:spcPts val="1500"/>
              </a:lnSpc>
              <a:spcBef>
                <a:spcPts val="600"/>
              </a:spcBef>
              <a:buFont typeface="Wingdings" panose="05000000000000000000" pitchFamily="2" charset="2"/>
              <a:buChar char="p"/>
            </a:pPr>
            <a:r>
              <a:rPr lang="zh-TW" altLang="en-US" sz="1400" b="1" dirty="0">
                <a:solidFill>
                  <a:srgbClr val="FF0000"/>
                </a:solidFill>
                <a:latin typeface="HG丸ｺﾞｼｯｸM-PRO" panose="020F0600000000000000" pitchFamily="50" charset="-128"/>
                <a:ea typeface="HG丸ｺﾞｼｯｸM-PRO" panose="020F0600000000000000" pitchFamily="50" charset="-128"/>
              </a:rPr>
              <a:t>中小企業燃料費等高騰対策応援金</a:t>
            </a:r>
            <a:r>
              <a:rPr lang="ja-JP" altLang="ja-JP" sz="1400" b="1" dirty="0">
                <a:solidFill>
                  <a:srgbClr val="FF0000"/>
                </a:solidFill>
                <a:latin typeface="HG丸ｺﾞｼｯｸM-PRO" panose="020F0600000000000000" pitchFamily="50" charset="-128"/>
                <a:ea typeface="HG丸ｺﾞｼｯｸM-PRO" panose="020F0600000000000000" pitchFamily="50" charset="-128"/>
              </a:rPr>
              <a:t>交付申請書</a:t>
            </a:r>
            <a:r>
              <a:rPr lang="ja-JP" altLang="ja-JP" sz="1400" dirty="0">
                <a:latin typeface="HG丸ｺﾞｼｯｸM-PRO" panose="020F0600000000000000" pitchFamily="50" charset="-128"/>
                <a:ea typeface="HG丸ｺﾞｼｯｸM-PRO" panose="020F0600000000000000" pitchFamily="50" charset="-128"/>
              </a:rPr>
              <a:t>（様式第</a:t>
            </a:r>
            <a:r>
              <a:rPr lang="en-US" altLang="ja-JP" sz="1400" dirty="0">
                <a:latin typeface="HG丸ｺﾞｼｯｸM-PRO" panose="020F0600000000000000" pitchFamily="50" charset="-128"/>
                <a:ea typeface="HG丸ｺﾞｼｯｸM-PRO" panose="020F0600000000000000" pitchFamily="50" charset="-128"/>
              </a:rPr>
              <a:t>1 </a:t>
            </a:r>
            <a:r>
              <a:rPr lang="ja-JP" altLang="ja-JP" sz="1400" dirty="0">
                <a:latin typeface="HG丸ｺﾞｼｯｸM-PRO" panose="020F0600000000000000" pitchFamily="50" charset="-128"/>
                <a:ea typeface="HG丸ｺﾞｼｯｸM-PRO" panose="020F0600000000000000" pitchFamily="50" charset="-128"/>
              </a:rPr>
              <a:t>号）</a:t>
            </a:r>
            <a:endParaRPr lang="en-US" altLang="ja-JP" sz="1400" dirty="0">
              <a:latin typeface="HG丸ｺﾞｼｯｸM-PRO" panose="020F0600000000000000" pitchFamily="50" charset="-128"/>
              <a:ea typeface="HG丸ｺﾞｼｯｸM-PRO" panose="020F0600000000000000" pitchFamily="50" charset="-128"/>
            </a:endParaRPr>
          </a:p>
          <a:p>
            <a:pPr marL="36000" indent="-171450">
              <a:lnSpc>
                <a:spcPts val="1500"/>
              </a:lnSpc>
              <a:spcBef>
                <a:spcPts val="600"/>
              </a:spcBef>
              <a:buFont typeface="Wingdings" panose="05000000000000000000" pitchFamily="2" charset="2"/>
              <a:buChar char="p"/>
            </a:pPr>
            <a:r>
              <a:rPr lang="ja-JP" altLang="en-US" sz="1400" b="1" dirty="0">
                <a:solidFill>
                  <a:srgbClr val="FF0000"/>
                </a:solidFill>
                <a:latin typeface="HG丸ｺﾞｼｯｸM-PRO" panose="020F0600000000000000" pitchFamily="50" charset="-128"/>
                <a:ea typeface="HG丸ｺﾞｼｯｸM-PRO" panose="020F0600000000000000" pitchFamily="50" charset="-128"/>
              </a:rPr>
              <a:t>誓約書兼同意書</a:t>
            </a:r>
            <a:r>
              <a:rPr lang="ja-JP" altLang="en-US" sz="1400" dirty="0">
                <a:latin typeface="HG丸ｺﾞｼｯｸM-PRO" panose="020F0600000000000000" pitchFamily="50" charset="-128"/>
                <a:ea typeface="HG丸ｺﾞｼｯｸM-PRO" panose="020F0600000000000000" pitchFamily="50" charset="-128"/>
              </a:rPr>
              <a:t>（様式第２号）</a:t>
            </a:r>
            <a:endParaRPr lang="en-US" altLang="ja-JP" sz="1000" dirty="0">
              <a:latin typeface="HG丸ｺﾞｼｯｸM-PRO" panose="020F0600000000000000" pitchFamily="50" charset="-128"/>
              <a:ea typeface="HG丸ｺﾞｼｯｸM-PRO" panose="020F0600000000000000" pitchFamily="50" charset="-128"/>
            </a:endParaRPr>
          </a:p>
          <a:p>
            <a:pPr marL="36000" indent="-171450">
              <a:lnSpc>
                <a:spcPts val="1500"/>
              </a:lnSpc>
              <a:spcBef>
                <a:spcPts val="600"/>
              </a:spcBef>
              <a:buFont typeface="Wingdings" panose="05000000000000000000" pitchFamily="2" charset="2"/>
              <a:buChar char="p"/>
            </a:pPr>
            <a:r>
              <a:rPr lang="ja-JP" altLang="ja-JP" sz="1400" b="1" dirty="0">
                <a:solidFill>
                  <a:srgbClr val="FF0000"/>
                </a:solidFill>
                <a:latin typeface="HG丸ｺﾞｼｯｸM-PRO" panose="020F0600000000000000" pitchFamily="50" charset="-128"/>
                <a:ea typeface="HG丸ｺﾞｼｯｸM-PRO" panose="020F0600000000000000" pitchFamily="50" charset="-128"/>
              </a:rPr>
              <a:t>反社会的勢力排除に関する誓約書</a:t>
            </a:r>
            <a:r>
              <a:rPr lang="ja-JP" altLang="en-US" sz="1400" dirty="0">
                <a:latin typeface="HG丸ｺﾞｼｯｸM-PRO" panose="020F0600000000000000" pitchFamily="50" charset="-128"/>
                <a:ea typeface="HG丸ｺﾞｼｯｸM-PRO" panose="020F0600000000000000" pitchFamily="50" charset="-128"/>
              </a:rPr>
              <a:t>（様式第３号）</a:t>
            </a:r>
            <a:endParaRPr lang="en-US" altLang="ja-JP" sz="1400" dirty="0">
              <a:latin typeface="HG丸ｺﾞｼｯｸM-PRO" panose="020F0600000000000000" pitchFamily="50" charset="-128"/>
              <a:ea typeface="HG丸ｺﾞｼｯｸM-PRO" panose="020F0600000000000000" pitchFamily="50" charset="-128"/>
            </a:endParaRPr>
          </a:p>
          <a:p>
            <a:pPr>
              <a:lnSpc>
                <a:spcPts val="1200"/>
              </a:lnSpc>
            </a:pPr>
            <a:endParaRPr lang="en-US" altLang="ja-JP" sz="1000" b="1" dirty="0">
              <a:solidFill>
                <a:srgbClr val="0066FF"/>
              </a:solidFill>
              <a:latin typeface="HG丸ｺﾞｼｯｸM-PRO" panose="020F0600000000000000" pitchFamily="50" charset="-128"/>
              <a:ea typeface="HG丸ｺﾞｼｯｸM-PRO" panose="020F0600000000000000" pitchFamily="50" charset="-128"/>
            </a:endParaRPr>
          </a:p>
          <a:p>
            <a:pPr>
              <a:lnSpc>
                <a:spcPts val="1200"/>
              </a:lnSpc>
            </a:pPr>
            <a:endParaRPr lang="en-US" altLang="ja-JP" sz="1200" b="1" dirty="0">
              <a:solidFill>
                <a:srgbClr val="0066FF"/>
              </a:solidFill>
              <a:latin typeface="HG丸ｺﾞｼｯｸM-PRO" panose="020F0600000000000000" pitchFamily="50" charset="-128"/>
              <a:ea typeface="HG丸ｺﾞｼｯｸM-PRO" panose="020F0600000000000000" pitchFamily="50" charset="-128"/>
            </a:endParaRPr>
          </a:p>
          <a:p>
            <a:pPr>
              <a:lnSpc>
                <a:spcPts val="1400"/>
              </a:lnSpc>
            </a:pPr>
            <a:r>
              <a:rPr lang="en-US" altLang="ja-JP" sz="1600" dirty="0">
                <a:latin typeface="HG丸ｺﾞｼｯｸM-PRO" panose="020F0600000000000000" pitchFamily="50" charset="-128"/>
                <a:ea typeface="HG丸ｺﾞｼｯｸM-PRO" panose="020F0600000000000000" pitchFamily="50" charset="-128"/>
              </a:rPr>
              <a:t>【</a:t>
            </a:r>
            <a:r>
              <a:rPr lang="ja-JP" altLang="en-US" sz="1600" dirty="0">
                <a:latin typeface="HG丸ｺﾞｼｯｸM-PRO" panose="020F0600000000000000" pitchFamily="50" charset="-128"/>
                <a:ea typeface="HG丸ｺﾞｼｯｸM-PRO" panose="020F0600000000000000" pitchFamily="50" charset="-128"/>
              </a:rPr>
              <a:t>添付資料</a:t>
            </a:r>
            <a:r>
              <a:rPr lang="en-US" altLang="ja-JP" sz="1600" dirty="0">
                <a:latin typeface="HG丸ｺﾞｼｯｸM-PRO" panose="020F0600000000000000" pitchFamily="50" charset="-128"/>
                <a:ea typeface="HG丸ｺﾞｼｯｸM-PRO" panose="020F0600000000000000" pitchFamily="50" charset="-128"/>
              </a:rPr>
              <a:t>】</a:t>
            </a:r>
            <a:endParaRPr lang="en-US" altLang="ja-JP" sz="1200" dirty="0">
              <a:latin typeface="HG丸ｺﾞｼｯｸM-PRO" panose="020F0600000000000000" pitchFamily="50" charset="-128"/>
              <a:ea typeface="HG丸ｺﾞｼｯｸM-PRO" panose="020F0600000000000000" pitchFamily="50" charset="-128"/>
            </a:endParaRPr>
          </a:p>
          <a:p>
            <a:pPr marL="171450" indent="-171450">
              <a:lnSpc>
                <a:spcPts val="1400"/>
              </a:lnSpc>
              <a:buFont typeface="Wingdings" panose="05000000000000000000" pitchFamily="2" charset="2"/>
              <a:buChar char="p"/>
            </a:pPr>
            <a:r>
              <a:rPr lang="ja-JP" altLang="ja-JP" sz="1400" b="1" dirty="0">
                <a:solidFill>
                  <a:srgbClr val="FF0000"/>
                </a:solidFill>
                <a:latin typeface="HG丸ｺﾞｼｯｸM-PRO" panose="020F0600000000000000" pitchFamily="50" charset="-128"/>
                <a:ea typeface="HG丸ｺﾞｼｯｸM-PRO" panose="020F0600000000000000" pitchFamily="50" charset="-128"/>
              </a:rPr>
              <a:t>伊達市内で事業を営んでいることが</a:t>
            </a:r>
            <a:r>
              <a:rPr lang="ja-JP" altLang="en-US" sz="1400" b="1" dirty="0">
                <a:solidFill>
                  <a:srgbClr val="FF0000"/>
                </a:solidFill>
                <a:latin typeface="HG丸ｺﾞｼｯｸM-PRO" panose="020F0600000000000000" pitchFamily="50" charset="-128"/>
                <a:ea typeface="HG丸ｺﾞｼｯｸM-PRO" panose="020F0600000000000000" pitchFamily="50" charset="-128"/>
              </a:rPr>
              <a:t>確認できる</a:t>
            </a:r>
            <a:r>
              <a:rPr lang="ja-JP" altLang="ja-JP" sz="1400" b="1" dirty="0">
                <a:solidFill>
                  <a:srgbClr val="FF0000"/>
                </a:solidFill>
                <a:latin typeface="HG丸ｺﾞｼｯｸM-PRO" panose="020F0600000000000000" pitchFamily="50" charset="-128"/>
                <a:ea typeface="HG丸ｺﾞｼｯｸM-PRO" panose="020F0600000000000000" pitchFamily="50" charset="-128"/>
              </a:rPr>
              <a:t>書類</a:t>
            </a:r>
            <a:r>
              <a:rPr lang="ja-JP" altLang="en-US" sz="1400" b="1" dirty="0">
                <a:solidFill>
                  <a:srgbClr val="FF0000"/>
                </a:solidFill>
                <a:latin typeface="HG丸ｺﾞｼｯｸM-PRO" panose="020F0600000000000000" pitchFamily="50" charset="-128"/>
                <a:ea typeface="HG丸ｺﾞｼｯｸM-PRO" panose="020F0600000000000000" pitchFamily="50" charset="-128"/>
              </a:rPr>
              <a:t>の写し</a:t>
            </a:r>
            <a:endParaRPr lang="en-US" altLang="ja-JP" sz="1400" b="1" dirty="0">
              <a:solidFill>
                <a:srgbClr val="FF0000"/>
              </a:solidFill>
              <a:latin typeface="HG丸ｺﾞｼｯｸM-PRO" panose="020F0600000000000000" pitchFamily="50" charset="-128"/>
              <a:ea typeface="HG丸ｺﾞｼｯｸM-PRO" panose="020F0600000000000000" pitchFamily="50" charset="-128"/>
            </a:endParaRPr>
          </a:p>
          <a:p>
            <a:pPr marL="271463" indent="-180975">
              <a:buFont typeface="Arial" panose="020B0604020202020204" pitchFamily="34" charset="0"/>
              <a:buChar char="•"/>
            </a:pPr>
            <a:r>
              <a:rPr lang="ja-JP" altLang="ja-JP" sz="1200" dirty="0">
                <a:latin typeface="HG丸ｺﾞｼｯｸM-PRO" panose="020F0600000000000000" pitchFamily="50" charset="-128"/>
                <a:ea typeface="HG丸ｺﾞｼｯｸM-PRO" panose="020F0600000000000000" pitchFamily="50" charset="-128"/>
              </a:rPr>
              <a:t>例）営業許可書、登記事項証明書（３</a:t>
            </a:r>
            <a:r>
              <a:rPr lang="ja-JP" altLang="en-US" sz="1200" dirty="0">
                <a:latin typeface="HG丸ｺﾞｼｯｸM-PRO" panose="020F0600000000000000" pitchFamily="50" charset="-128"/>
                <a:ea typeface="HG丸ｺﾞｼｯｸM-PRO" panose="020F0600000000000000" pitchFamily="50" charset="-128"/>
              </a:rPr>
              <a:t>か</a:t>
            </a:r>
            <a:r>
              <a:rPr lang="ja-JP" altLang="ja-JP" sz="1200" dirty="0">
                <a:latin typeface="HG丸ｺﾞｼｯｸM-PRO" panose="020F0600000000000000" pitchFamily="50" charset="-128"/>
                <a:ea typeface="HG丸ｺﾞｼｯｸM-PRO" panose="020F0600000000000000" pitchFamily="50" charset="-128"/>
              </a:rPr>
              <a:t>月以内のもの）、確定申告書の写し</a:t>
            </a:r>
            <a:r>
              <a:rPr lang="ja-JP" altLang="en-US" sz="1200" dirty="0">
                <a:latin typeface="HG丸ｺﾞｼｯｸM-PRO" panose="020F0600000000000000" pitchFamily="50" charset="-128"/>
                <a:ea typeface="HG丸ｺﾞｼｯｸM-PRO" panose="020F0600000000000000" pitchFamily="50" charset="-128"/>
              </a:rPr>
              <a:t>（直近のもの）等を提出してください。</a:t>
            </a:r>
            <a:endParaRPr lang="en-US" altLang="ja-JP" sz="1200" dirty="0">
              <a:latin typeface="HG丸ｺﾞｼｯｸM-PRO" panose="020F0600000000000000" pitchFamily="50" charset="-128"/>
              <a:ea typeface="HG丸ｺﾞｼｯｸM-PRO" panose="020F0600000000000000" pitchFamily="50" charset="-128"/>
            </a:endParaRPr>
          </a:p>
          <a:p>
            <a:endParaRPr lang="en-US" altLang="ja-JP" sz="1200" dirty="0">
              <a:latin typeface="HG丸ｺﾞｼｯｸM-PRO" panose="020F0600000000000000" pitchFamily="50" charset="-128"/>
              <a:ea typeface="HG丸ｺﾞｼｯｸM-PRO" panose="020F0600000000000000" pitchFamily="50" charset="-128"/>
            </a:endParaRPr>
          </a:p>
          <a:p>
            <a:pPr marL="171450" indent="-171450">
              <a:lnSpc>
                <a:spcPts val="1200"/>
              </a:lnSpc>
              <a:buFont typeface="Wingdings" panose="05000000000000000000" pitchFamily="2" charset="2"/>
              <a:buChar char="p"/>
            </a:pPr>
            <a:r>
              <a:rPr lang="ja-JP" altLang="en-US" sz="1400" b="1" dirty="0">
                <a:solidFill>
                  <a:srgbClr val="FF0000"/>
                </a:solidFill>
                <a:latin typeface="HG丸ｺﾞｼｯｸM-PRO" panose="020F0600000000000000" pitchFamily="50" charset="-128"/>
                <a:ea typeface="HG丸ｺﾞｼｯｸM-PRO" panose="020F0600000000000000" pitchFamily="50" charset="-128"/>
              </a:rPr>
              <a:t>対象月の補助対象経費が確認できる書類の写し</a:t>
            </a:r>
            <a:endParaRPr lang="en-US" altLang="ja-JP" sz="1400" b="1" dirty="0">
              <a:solidFill>
                <a:srgbClr val="FF0000"/>
              </a:solidFill>
              <a:latin typeface="HG丸ｺﾞｼｯｸM-PRO" panose="020F0600000000000000" pitchFamily="50" charset="-128"/>
              <a:ea typeface="HG丸ｺﾞｼｯｸM-PRO" panose="020F0600000000000000" pitchFamily="50" charset="-128"/>
            </a:endParaRPr>
          </a:p>
          <a:p>
            <a:pPr marL="271463" indent="-171450">
              <a:lnSpc>
                <a:spcPts val="1200"/>
              </a:lnSpc>
              <a:buFont typeface="Arial" panose="020B0604020202020204" pitchFamily="34" charset="0"/>
              <a:buChar char="•"/>
            </a:pPr>
            <a:r>
              <a:rPr lang="ja-JP" altLang="en-US" sz="1200" dirty="0">
                <a:latin typeface="HG丸ｺﾞｼｯｸM-PRO" panose="020F0600000000000000" pitchFamily="50" charset="-128"/>
                <a:ea typeface="HG丸ｺﾞｼｯｸM-PRO" panose="020F0600000000000000" pitchFamily="50" charset="-128"/>
              </a:rPr>
              <a:t>例）領収書、通帳の写し（支払いが確認できる部分）、確定申告の基礎となる資料等</a:t>
            </a:r>
            <a:r>
              <a:rPr lang="ja-JP" altLang="ja-JP" sz="1200" dirty="0">
                <a:latin typeface="HG丸ｺﾞｼｯｸM-PRO" panose="020F0600000000000000" pitchFamily="50" charset="-128"/>
                <a:ea typeface="HG丸ｺﾞｼｯｸM-PRO" panose="020F0600000000000000" pitchFamily="50" charset="-128"/>
              </a:rPr>
              <a:t>を提出し</a:t>
            </a:r>
            <a:r>
              <a:rPr lang="ja-JP" altLang="en-US" sz="1200" dirty="0">
                <a:latin typeface="HG丸ｺﾞｼｯｸM-PRO" panose="020F0600000000000000" pitchFamily="50" charset="-128"/>
                <a:ea typeface="HG丸ｺﾞｼｯｸM-PRO" panose="020F0600000000000000" pitchFamily="50" charset="-128"/>
              </a:rPr>
              <a:t>て</a:t>
            </a:r>
            <a:r>
              <a:rPr lang="ja-JP" altLang="ja-JP" sz="1200" dirty="0">
                <a:latin typeface="HG丸ｺﾞｼｯｸM-PRO" panose="020F0600000000000000" pitchFamily="50" charset="-128"/>
                <a:ea typeface="HG丸ｺﾞｼｯｸM-PRO" panose="020F0600000000000000" pitchFamily="50" charset="-128"/>
              </a:rPr>
              <a:t>ください。</a:t>
            </a:r>
            <a:endParaRPr lang="en-US" altLang="ja-JP" sz="1200" dirty="0">
              <a:latin typeface="HG丸ｺﾞｼｯｸM-PRO" panose="020F0600000000000000" pitchFamily="50" charset="-128"/>
              <a:ea typeface="HG丸ｺﾞｼｯｸM-PRO" panose="020F0600000000000000" pitchFamily="50" charset="-128"/>
            </a:endParaRPr>
          </a:p>
          <a:p>
            <a:pPr marL="36000" indent="-171450">
              <a:lnSpc>
                <a:spcPts val="1500"/>
              </a:lnSpc>
              <a:spcBef>
                <a:spcPts val="600"/>
              </a:spcBef>
              <a:buFont typeface="Wingdings" panose="05000000000000000000" pitchFamily="2" charset="2"/>
              <a:buChar char="p"/>
            </a:pPr>
            <a:r>
              <a:rPr lang="ja-JP" altLang="en-US" sz="1400" b="1" dirty="0">
                <a:solidFill>
                  <a:srgbClr val="FF0000"/>
                </a:solidFill>
                <a:latin typeface="HG丸ｺﾞｼｯｸM-PRO" panose="020F0600000000000000" pitchFamily="50" charset="-128"/>
                <a:ea typeface="HG丸ｺﾞｼｯｸM-PRO" panose="020F0600000000000000" pitchFamily="50" charset="-128"/>
              </a:rPr>
              <a:t>完納証明書</a:t>
            </a:r>
            <a:r>
              <a:rPr lang="ja-JP" altLang="en-US" sz="1200" dirty="0">
                <a:latin typeface="HG丸ｺﾞｼｯｸM-PRO" panose="020F0600000000000000" pitchFamily="50" charset="-128"/>
                <a:ea typeface="HG丸ｺﾞｼｯｸM-PRO" panose="020F0600000000000000" pitchFamily="50" charset="-128"/>
              </a:rPr>
              <a:t>（伊達市役所税務課又は各総合支所にて取得）</a:t>
            </a:r>
            <a:endParaRPr lang="en-US" altLang="ja-JP" sz="1200" dirty="0">
              <a:latin typeface="HG丸ｺﾞｼｯｸM-PRO" panose="020F0600000000000000" pitchFamily="50" charset="-128"/>
              <a:ea typeface="HG丸ｺﾞｼｯｸM-PRO" panose="020F0600000000000000" pitchFamily="50" charset="-128"/>
            </a:endParaRPr>
          </a:p>
          <a:p>
            <a:pPr marL="271463" indent="-171450">
              <a:lnSpc>
                <a:spcPts val="1200"/>
              </a:lnSpc>
              <a:spcBef>
                <a:spcPts val="600"/>
              </a:spcBef>
              <a:buFont typeface="Arial" panose="020B0604020202020204" pitchFamily="34" charset="0"/>
              <a:buChar char="•"/>
            </a:pPr>
            <a:r>
              <a:rPr lang="ja-JP" altLang="en-US" sz="1200" dirty="0">
                <a:latin typeface="HG丸ｺﾞｼｯｸM-PRO" panose="020F0600000000000000" pitchFamily="50" charset="-128"/>
                <a:ea typeface="HG丸ｺﾞｼｯｸM-PRO" panose="020F0600000000000000" pitchFamily="50" charset="-128"/>
              </a:rPr>
              <a:t>法人の場合：法人名義の完納証明書</a:t>
            </a:r>
            <a:endParaRPr lang="en-US" altLang="ja-JP" sz="1200" dirty="0">
              <a:latin typeface="HG丸ｺﾞｼｯｸM-PRO" panose="020F0600000000000000" pitchFamily="50" charset="-128"/>
              <a:ea typeface="HG丸ｺﾞｼｯｸM-PRO" panose="020F0600000000000000" pitchFamily="50" charset="-128"/>
            </a:endParaRPr>
          </a:p>
          <a:p>
            <a:pPr marL="271463" indent="-171450">
              <a:lnSpc>
                <a:spcPts val="1200"/>
              </a:lnSpc>
              <a:spcBef>
                <a:spcPts val="600"/>
              </a:spcBef>
              <a:buFont typeface="Arial" panose="020B0604020202020204" pitchFamily="34" charset="0"/>
              <a:buChar char="•"/>
            </a:pPr>
            <a:r>
              <a:rPr lang="ja-JP" altLang="en-US" sz="1200" dirty="0">
                <a:latin typeface="HG丸ｺﾞｼｯｸM-PRO" panose="020F0600000000000000" pitchFamily="50" charset="-128"/>
                <a:ea typeface="HG丸ｺﾞｼｯｸM-PRO" panose="020F0600000000000000" pitchFamily="50" charset="-128"/>
              </a:rPr>
              <a:t>個人事業主の場合：代表者名義の完納証明書</a:t>
            </a:r>
            <a:endParaRPr lang="en-US" altLang="ja-JP" sz="1200" dirty="0">
              <a:latin typeface="HG丸ｺﾞｼｯｸM-PRO" panose="020F0600000000000000" pitchFamily="50" charset="-128"/>
              <a:ea typeface="HG丸ｺﾞｼｯｸM-PRO" panose="020F0600000000000000" pitchFamily="50" charset="-128"/>
            </a:endParaRPr>
          </a:p>
          <a:p>
            <a:pPr>
              <a:lnSpc>
                <a:spcPts val="1200"/>
              </a:lnSpc>
              <a:spcBef>
                <a:spcPts val="600"/>
              </a:spcBef>
            </a:pPr>
            <a:endParaRPr lang="en-US" altLang="ja-JP" sz="1200" dirty="0">
              <a:latin typeface="HG丸ｺﾞｼｯｸM-PRO" panose="020F0600000000000000" pitchFamily="50" charset="-128"/>
              <a:ea typeface="HG丸ｺﾞｼｯｸM-PRO" panose="020F0600000000000000" pitchFamily="50" charset="-128"/>
            </a:endParaRPr>
          </a:p>
          <a:p>
            <a:pPr marL="114300" indent="-285750">
              <a:lnSpc>
                <a:spcPts val="1200"/>
              </a:lnSpc>
              <a:spcBef>
                <a:spcPts val="600"/>
              </a:spcBef>
              <a:buFont typeface="Wingdings" panose="05000000000000000000" pitchFamily="2" charset="2"/>
              <a:buChar char="p"/>
            </a:pPr>
            <a:r>
              <a:rPr lang="ja-JP" altLang="ja-JP" sz="1400" b="1" dirty="0">
                <a:solidFill>
                  <a:srgbClr val="FF0000"/>
                </a:solidFill>
                <a:latin typeface="HG丸ｺﾞｼｯｸM-PRO" panose="020F0600000000000000" pitchFamily="50" charset="-128"/>
                <a:ea typeface="HG丸ｺﾞｼｯｸM-PRO" panose="020F0600000000000000" pitchFamily="50" charset="-128"/>
              </a:rPr>
              <a:t>振込口座の通帳の写し</a:t>
            </a:r>
            <a:endParaRPr lang="en-US" altLang="ja-JP" sz="1400" b="1" dirty="0">
              <a:solidFill>
                <a:srgbClr val="FF0000"/>
              </a:solidFill>
              <a:latin typeface="HG丸ｺﾞｼｯｸM-PRO" panose="020F0600000000000000" pitchFamily="50" charset="-128"/>
              <a:ea typeface="HG丸ｺﾞｼｯｸM-PRO" panose="020F0600000000000000" pitchFamily="50" charset="-128"/>
            </a:endParaRPr>
          </a:p>
          <a:p>
            <a:pPr marL="271463" indent="-180975">
              <a:lnSpc>
                <a:spcPts val="1200"/>
              </a:lnSpc>
              <a:spcBef>
                <a:spcPts val="600"/>
              </a:spcBef>
              <a:buFont typeface="Arial" panose="020B0604020202020204" pitchFamily="34" charset="0"/>
              <a:buChar char="•"/>
            </a:pPr>
            <a:r>
              <a:rPr lang="ja-JP" altLang="en-US" sz="1200" dirty="0">
                <a:latin typeface="HG丸ｺﾞｼｯｸM-PRO" panose="020F0600000000000000" pitchFamily="50" charset="-128"/>
                <a:ea typeface="HG丸ｺﾞｼｯｸM-PRO" panose="020F0600000000000000" pitchFamily="50" charset="-128"/>
              </a:rPr>
              <a:t>応援金</a:t>
            </a:r>
            <a:r>
              <a:rPr lang="ja-JP" altLang="ja-JP" sz="1200" dirty="0">
                <a:latin typeface="HG丸ｺﾞｼｯｸM-PRO" panose="020F0600000000000000" pitchFamily="50" charset="-128"/>
                <a:ea typeface="HG丸ｺﾞｼｯｸM-PRO" panose="020F0600000000000000" pitchFamily="50" charset="-128"/>
              </a:rPr>
              <a:t>を入金する振込口座の通帳の写しを添付してください。</a:t>
            </a:r>
            <a:r>
              <a:rPr lang="ja-JP" altLang="en-US" sz="1200" dirty="0">
                <a:latin typeface="HG丸ｺﾞｼｯｸM-PRO" panose="020F0600000000000000" pitchFamily="50" charset="-128"/>
                <a:ea typeface="HG丸ｺﾞｼｯｸM-PRO" panose="020F0600000000000000" pitchFamily="50" charset="-128"/>
              </a:rPr>
              <a:t>（</a:t>
            </a:r>
            <a:r>
              <a:rPr lang="ja-JP" altLang="ja-JP" sz="1200" dirty="0">
                <a:latin typeface="HG丸ｺﾞｼｯｸM-PRO" panose="020F0600000000000000" pitchFamily="50" charset="-128"/>
                <a:ea typeface="HG丸ｺﾞｼｯｸM-PRO" panose="020F0600000000000000" pitchFamily="50" charset="-128"/>
              </a:rPr>
              <a:t>金融機関、支店、</a:t>
            </a:r>
            <a:r>
              <a:rPr lang="ja-JP" altLang="en-US" sz="1200" dirty="0">
                <a:latin typeface="HG丸ｺﾞｼｯｸM-PRO" panose="020F0600000000000000" pitchFamily="50" charset="-128"/>
                <a:ea typeface="HG丸ｺﾞｼｯｸM-PRO" panose="020F0600000000000000" pitchFamily="50" charset="-128"/>
              </a:rPr>
              <a:t>　</a:t>
            </a:r>
            <a:br>
              <a:rPr lang="en-US" altLang="ja-JP" sz="1200" dirty="0">
                <a:latin typeface="HG丸ｺﾞｼｯｸM-PRO" panose="020F0600000000000000" pitchFamily="50" charset="-128"/>
                <a:ea typeface="HG丸ｺﾞｼｯｸM-PRO" panose="020F0600000000000000" pitchFamily="50" charset="-128"/>
              </a:rPr>
            </a:br>
            <a:r>
              <a:rPr lang="ja-JP" altLang="en-US" sz="1200" dirty="0">
                <a:latin typeface="HG丸ｺﾞｼｯｸM-PRO" panose="020F0600000000000000" pitchFamily="50" charset="-128"/>
                <a:ea typeface="HG丸ｺﾞｼｯｸM-PRO" panose="020F0600000000000000" pitchFamily="50" charset="-128"/>
              </a:rPr>
              <a:t>預金種別、口座</a:t>
            </a:r>
            <a:r>
              <a:rPr lang="ja-JP" altLang="ja-JP" sz="1200" dirty="0">
                <a:latin typeface="HG丸ｺﾞｼｯｸM-PRO" panose="020F0600000000000000" pitchFamily="50" charset="-128"/>
                <a:ea typeface="HG丸ｺﾞｼｯｸM-PRO" panose="020F0600000000000000" pitchFamily="50" charset="-128"/>
              </a:rPr>
              <a:t>番号、口座名義及び名義人の</a:t>
            </a:r>
            <a:r>
              <a:rPr lang="ja-JP" altLang="en-US" sz="1200" dirty="0">
                <a:latin typeface="HG丸ｺﾞｼｯｸM-PRO" panose="020F0600000000000000" pitchFamily="50" charset="-128"/>
                <a:ea typeface="HG丸ｺﾞｼｯｸM-PRO" panose="020F0600000000000000" pitchFamily="50" charset="-128"/>
              </a:rPr>
              <a:t>漢字・</a:t>
            </a:r>
            <a:r>
              <a:rPr lang="ja-JP" altLang="ja-JP" sz="1200" dirty="0">
                <a:latin typeface="HG丸ｺﾞｼｯｸM-PRO" panose="020F0600000000000000" pitchFamily="50" charset="-128"/>
                <a:ea typeface="HG丸ｺﾞｼｯｸM-PRO" panose="020F0600000000000000" pitchFamily="50" charset="-128"/>
              </a:rPr>
              <a:t>カナ表示がある箇所の写しを</a:t>
            </a:r>
            <a:br>
              <a:rPr lang="en-US" altLang="ja-JP" sz="1200" dirty="0">
                <a:latin typeface="HG丸ｺﾞｼｯｸM-PRO" panose="020F0600000000000000" pitchFamily="50" charset="-128"/>
                <a:ea typeface="HG丸ｺﾞｼｯｸM-PRO" panose="020F0600000000000000" pitchFamily="50" charset="-128"/>
              </a:rPr>
            </a:br>
            <a:r>
              <a:rPr lang="ja-JP" altLang="ja-JP" sz="1200" dirty="0">
                <a:latin typeface="HG丸ｺﾞｼｯｸM-PRO" panose="020F0600000000000000" pitchFamily="50" charset="-128"/>
                <a:ea typeface="HG丸ｺﾞｼｯｸM-PRO" panose="020F0600000000000000" pitchFamily="50" charset="-128"/>
              </a:rPr>
              <a:t>提出してください。</a:t>
            </a:r>
            <a:r>
              <a:rPr lang="ja-JP" altLang="en-US" sz="1200" dirty="0">
                <a:latin typeface="HG丸ｺﾞｼｯｸM-PRO" panose="020F0600000000000000" pitchFamily="50" charset="-128"/>
                <a:ea typeface="HG丸ｺﾞｼｯｸM-PRO" panose="020F0600000000000000" pitchFamily="50" charset="-128"/>
              </a:rPr>
              <a:t>）</a:t>
            </a:r>
            <a:endParaRPr lang="en-US" altLang="ja-JP" sz="1200" dirty="0">
              <a:latin typeface="HG丸ｺﾞｼｯｸM-PRO" panose="020F0600000000000000" pitchFamily="50" charset="-128"/>
              <a:ea typeface="HG丸ｺﾞｼｯｸM-PRO" panose="020F0600000000000000" pitchFamily="50" charset="-128"/>
            </a:endParaRPr>
          </a:p>
          <a:p>
            <a:pPr>
              <a:lnSpc>
                <a:spcPts val="1500"/>
              </a:lnSpc>
              <a:spcBef>
                <a:spcPts val="600"/>
              </a:spcBef>
            </a:pPr>
            <a:endParaRPr lang="en-US" altLang="ja-JP" sz="1050" dirty="0">
              <a:latin typeface="HG丸ｺﾞｼｯｸM-PRO" panose="020F0600000000000000" pitchFamily="50" charset="-128"/>
              <a:ea typeface="HG丸ｺﾞｼｯｸM-PRO" panose="020F0600000000000000" pitchFamily="50" charset="-128"/>
            </a:endParaRPr>
          </a:p>
          <a:p>
            <a:pPr>
              <a:lnSpc>
                <a:spcPts val="1200"/>
              </a:lnSpc>
            </a:pPr>
            <a:r>
              <a:rPr lang="en-US" altLang="ja-JP" sz="1200" b="1" dirty="0">
                <a:solidFill>
                  <a:srgbClr val="0066FF"/>
                </a:solidFill>
                <a:latin typeface="HG丸ｺﾞｼｯｸM-PRO" panose="020F0600000000000000" pitchFamily="50" charset="-128"/>
                <a:ea typeface="HG丸ｺﾞｼｯｸM-PRO" panose="020F0600000000000000" pitchFamily="50" charset="-128"/>
              </a:rPr>
              <a:t>※</a:t>
            </a:r>
            <a:r>
              <a:rPr lang="ja-JP" altLang="en-US" sz="1200" b="1" dirty="0">
                <a:solidFill>
                  <a:srgbClr val="0066FF"/>
                </a:solidFill>
                <a:latin typeface="HG丸ｺﾞｼｯｸM-PRO" panose="020F0600000000000000" pitchFamily="50" charset="-128"/>
                <a:ea typeface="HG丸ｺﾞｼｯｸM-PRO" panose="020F0600000000000000" pitchFamily="50" charset="-128"/>
              </a:rPr>
              <a:t>申請チェックシートにチェックを入れ、申請書に添えてご提出ください。</a:t>
            </a:r>
            <a:endParaRPr lang="en-US" altLang="ja-JP" sz="1200" b="1" dirty="0">
              <a:solidFill>
                <a:srgbClr val="0066FF"/>
              </a:solidFill>
              <a:latin typeface="HG丸ｺﾞｼｯｸM-PRO" panose="020F0600000000000000" pitchFamily="50" charset="-128"/>
              <a:ea typeface="HG丸ｺﾞｼｯｸM-PRO" panose="020F0600000000000000" pitchFamily="50" charset="-128"/>
            </a:endParaRPr>
          </a:p>
          <a:p>
            <a:pPr>
              <a:lnSpc>
                <a:spcPts val="1200"/>
              </a:lnSpc>
            </a:pPr>
            <a:r>
              <a:rPr lang="en-US" altLang="ja-JP" sz="1200" b="1" dirty="0">
                <a:solidFill>
                  <a:srgbClr val="0066FF"/>
                </a:solidFill>
                <a:latin typeface="HG丸ｺﾞｼｯｸM-PRO" panose="020F0600000000000000" pitchFamily="50" charset="-128"/>
                <a:ea typeface="HG丸ｺﾞｼｯｸM-PRO" panose="020F0600000000000000" pitchFamily="50" charset="-128"/>
              </a:rPr>
              <a:t>※</a:t>
            </a:r>
            <a:r>
              <a:rPr lang="ja-JP" altLang="en-US" sz="1200" b="1" dirty="0">
                <a:solidFill>
                  <a:srgbClr val="0066FF"/>
                </a:solidFill>
                <a:latin typeface="HG丸ｺﾞｼｯｸM-PRO" panose="020F0600000000000000" pitchFamily="50" charset="-128"/>
                <a:ea typeface="HG丸ｺﾞｼｯｸM-PRO" panose="020F0600000000000000" pitchFamily="50" charset="-128"/>
              </a:rPr>
              <a:t>申請書等を修正する場合には二重線、訂正印で修正願います。</a:t>
            </a:r>
            <a:r>
              <a:rPr lang="ja-JP" altLang="en-US" sz="1200" b="1" u="sng" dirty="0">
                <a:solidFill>
                  <a:srgbClr val="0066FF"/>
                </a:solidFill>
                <a:latin typeface="HG丸ｺﾞｼｯｸM-PRO" panose="020F0600000000000000" pitchFamily="50" charset="-128"/>
                <a:ea typeface="HG丸ｺﾞｼｯｸM-PRO" panose="020F0600000000000000" pitchFamily="50" charset="-128"/>
              </a:rPr>
              <a:t>修正液、修正テープ　　</a:t>
            </a:r>
            <a:endParaRPr lang="en-US" altLang="ja-JP" sz="1200" b="1" u="sng" dirty="0">
              <a:solidFill>
                <a:srgbClr val="0066FF"/>
              </a:solidFill>
              <a:latin typeface="HG丸ｺﾞｼｯｸM-PRO" panose="020F0600000000000000" pitchFamily="50" charset="-128"/>
              <a:ea typeface="HG丸ｺﾞｼｯｸM-PRO" panose="020F0600000000000000" pitchFamily="50" charset="-128"/>
            </a:endParaRPr>
          </a:p>
          <a:p>
            <a:pPr>
              <a:lnSpc>
                <a:spcPts val="1200"/>
              </a:lnSpc>
            </a:pPr>
            <a:r>
              <a:rPr lang="ja-JP" altLang="en-US" sz="1200" b="1" dirty="0">
                <a:solidFill>
                  <a:srgbClr val="0066FF"/>
                </a:solidFill>
                <a:latin typeface="HG丸ｺﾞｼｯｸM-PRO" panose="020F0600000000000000" pitchFamily="50" charset="-128"/>
                <a:ea typeface="HG丸ｺﾞｼｯｸM-PRO" panose="020F0600000000000000" pitchFamily="50" charset="-128"/>
              </a:rPr>
              <a:t>　</a:t>
            </a:r>
            <a:r>
              <a:rPr lang="ja-JP" altLang="en-US" sz="1200" b="1" u="sng" dirty="0">
                <a:solidFill>
                  <a:srgbClr val="0066FF"/>
                </a:solidFill>
                <a:latin typeface="HG丸ｺﾞｼｯｸM-PRO" panose="020F0600000000000000" pitchFamily="50" charset="-128"/>
                <a:ea typeface="HG丸ｺﾞｼｯｸM-PRO" panose="020F0600000000000000" pitchFamily="50" charset="-128"/>
              </a:rPr>
              <a:t>等は使用しないでください。</a:t>
            </a:r>
            <a:endParaRPr lang="en-US" altLang="ja-JP" sz="1200" b="1" u="sng" dirty="0">
              <a:solidFill>
                <a:srgbClr val="0066FF"/>
              </a:solidFill>
              <a:latin typeface="HG丸ｺﾞｼｯｸM-PRO" panose="020F0600000000000000" pitchFamily="50" charset="-128"/>
              <a:ea typeface="HG丸ｺﾞｼｯｸM-PRO" panose="020F0600000000000000" pitchFamily="50" charset="-128"/>
            </a:endParaRPr>
          </a:p>
        </p:txBody>
      </p:sp>
      <p:sp>
        <p:nvSpPr>
          <p:cNvPr id="5" name="テキスト ボックス 4"/>
          <p:cNvSpPr txBox="1"/>
          <p:nvPr/>
        </p:nvSpPr>
        <p:spPr>
          <a:xfrm>
            <a:off x="819147" y="7134671"/>
            <a:ext cx="6008419" cy="461665"/>
          </a:xfrm>
          <a:prstGeom prst="rect">
            <a:avLst/>
          </a:prstGeom>
          <a:noFill/>
          <a:ln w="3175">
            <a:solidFill>
              <a:srgbClr val="FF0000"/>
            </a:solidFill>
            <a:prstDash val="dash"/>
          </a:ln>
        </p:spPr>
        <p:txBody>
          <a:bodyPr wrap="square" rtlCol="0">
            <a:spAutoFit/>
          </a:bodyPr>
          <a:lstStyle/>
          <a:p>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交付書類</a:t>
            </a:r>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応援金交付決定通知書（様式第４号）を送付いたします。</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不交付の場合は、応援金不交付決定通知書（様式第５号）を送付いたします。</a:t>
            </a:r>
            <a:endParaRPr lang="en-US" altLang="ja-JP" sz="1200" dirty="0">
              <a:latin typeface="HG丸ｺﾞｼｯｸM-PRO" panose="020F0600000000000000" pitchFamily="50" charset="-128"/>
              <a:ea typeface="HG丸ｺﾞｼｯｸM-PRO" panose="020F0600000000000000" pitchFamily="50" charset="-128"/>
            </a:endParaRPr>
          </a:p>
        </p:txBody>
      </p:sp>
      <p:sp>
        <p:nvSpPr>
          <p:cNvPr id="8" name="テキスト ボックス 7"/>
          <p:cNvSpPr txBox="1"/>
          <p:nvPr/>
        </p:nvSpPr>
        <p:spPr>
          <a:xfrm>
            <a:off x="834149" y="8316416"/>
            <a:ext cx="6008418" cy="461665"/>
          </a:xfrm>
          <a:prstGeom prst="rect">
            <a:avLst/>
          </a:prstGeom>
          <a:noFill/>
          <a:ln w="3175">
            <a:solidFill>
              <a:srgbClr val="FF0000"/>
            </a:solidFill>
            <a:prstDash val="dash"/>
          </a:ln>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　交付対象者の指定口座（申請者と同一名義の口座）に振込いたします。</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応援金交付決定通知書送付から約１か月以内に振込</a:t>
            </a:r>
            <a:endParaRPr lang="en-US" altLang="ja-JP" sz="1200" dirty="0">
              <a:latin typeface="HG丸ｺﾞｼｯｸM-PRO" panose="020F0600000000000000" pitchFamily="50" charset="-128"/>
              <a:ea typeface="HG丸ｺﾞｼｯｸM-PRO" panose="020F0600000000000000" pitchFamily="50" charset="-128"/>
            </a:endParaRPr>
          </a:p>
        </p:txBody>
      </p:sp>
      <p:sp>
        <p:nvSpPr>
          <p:cNvPr id="3" name="角丸四角形 2"/>
          <p:cNvSpPr/>
          <p:nvPr/>
        </p:nvSpPr>
        <p:spPr>
          <a:xfrm>
            <a:off x="125907" y="8268206"/>
            <a:ext cx="576064" cy="678926"/>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kumimoji="1" lang="ja-JP" altLang="en-US" sz="1400" b="1" dirty="0">
                <a:solidFill>
                  <a:schemeClr val="bg1"/>
                </a:solidFill>
                <a:latin typeface="HG丸ｺﾞｼｯｸM-PRO" panose="020F0600000000000000" pitchFamily="50" charset="-128"/>
                <a:ea typeface="HG丸ｺﾞｼｯｸM-PRO" panose="020F0600000000000000" pitchFamily="50" charset="-128"/>
              </a:rPr>
              <a:t>支払</a:t>
            </a:r>
          </a:p>
        </p:txBody>
      </p:sp>
      <p:sp>
        <p:nvSpPr>
          <p:cNvPr id="12" name="角丸四角形 11"/>
          <p:cNvSpPr/>
          <p:nvPr/>
        </p:nvSpPr>
        <p:spPr>
          <a:xfrm>
            <a:off x="125907" y="7112041"/>
            <a:ext cx="576064" cy="671632"/>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kumimoji="1" lang="ja-JP" altLang="en-US" sz="1400" b="1" dirty="0">
                <a:solidFill>
                  <a:schemeClr val="bg1"/>
                </a:solidFill>
                <a:latin typeface="HG丸ｺﾞｼｯｸM-PRO" panose="020F0600000000000000" pitchFamily="50" charset="-128"/>
                <a:ea typeface="HG丸ｺﾞｼｯｸM-PRO" panose="020F0600000000000000" pitchFamily="50" charset="-128"/>
              </a:rPr>
              <a:t>決定</a:t>
            </a:r>
          </a:p>
        </p:txBody>
      </p:sp>
      <p:sp>
        <p:nvSpPr>
          <p:cNvPr id="14" name="下矢印 13"/>
          <p:cNvSpPr/>
          <p:nvPr/>
        </p:nvSpPr>
        <p:spPr>
          <a:xfrm>
            <a:off x="222118" y="6804248"/>
            <a:ext cx="383642" cy="298831"/>
          </a:xfrm>
          <a:prstGeom prst="down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角丸四角形 15"/>
          <p:cNvSpPr/>
          <p:nvPr/>
        </p:nvSpPr>
        <p:spPr>
          <a:xfrm>
            <a:off x="125907" y="1150775"/>
            <a:ext cx="576064" cy="5547677"/>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kumimoji="1" lang="ja-JP" altLang="en-US" sz="1400" b="1" dirty="0">
                <a:solidFill>
                  <a:schemeClr val="bg1"/>
                </a:solidFill>
                <a:latin typeface="HG丸ｺﾞｼｯｸM-PRO" panose="020F0600000000000000" pitchFamily="50" charset="-128"/>
                <a:ea typeface="HG丸ｺﾞｼｯｸM-PRO" panose="020F0600000000000000" pitchFamily="50" charset="-128"/>
              </a:rPr>
              <a:t>申請</a:t>
            </a:r>
          </a:p>
        </p:txBody>
      </p:sp>
      <p:sp>
        <p:nvSpPr>
          <p:cNvPr id="11" name="下矢印 10"/>
          <p:cNvSpPr/>
          <p:nvPr/>
        </p:nvSpPr>
        <p:spPr>
          <a:xfrm>
            <a:off x="222118" y="7876524"/>
            <a:ext cx="383642" cy="298831"/>
          </a:xfrm>
          <a:prstGeom prst="down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342858343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2863</TotalTime>
  <Words>808</Words>
  <Application>Microsoft Office PowerPoint</Application>
  <PresentationFormat>画面に合わせる (4:3)</PresentationFormat>
  <Paragraphs>87</Paragraphs>
  <Slides>2</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HG丸ｺﾞｼｯｸM-PRO</vt:lpstr>
      <vt:lpstr>Arial</vt:lpstr>
      <vt:lpstr>Calibri</vt:lpstr>
      <vt:lpstr>Wingdings</vt:lpstr>
      <vt:lpstr>Office ​​テーマ</vt:lpstr>
      <vt:lpstr>PowerPoint プレゼンテーション</vt:lpstr>
      <vt:lpstr>PowerPoint プレゼンテーション</vt:lpstr>
    </vt:vector>
  </TitlesOfParts>
  <Company>DATECITY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福島県伊達市</dc:creator>
  <cp:lastModifiedBy>岡崎 義弘</cp:lastModifiedBy>
  <cp:revision>188</cp:revision>
  <cp:lastPrinted>2025-03-28T06:05:00Z</cp:lastPrinted>
  <dcterms:created xsi:type="dcterms:W3CDTF">2020-04-24T11:07:22Z</dcterms:created>
  <dcterms:modified xsi:type="dcterms:W3CDTF">2025-04-07T01:05:09Z</dcterms:modified>
</cp:coreProperties>
</file>